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0" r:id="rId5"/>
    <p:sldId id="259" r:id="rId6"/>
    <p:sldId id="261" r:id="rId7"/>
    <p:sldId id="264" r:id="rId8"/>
    <p:sldId id="279" r:id="rId9"/>
    <p:sldId id="267" r:id="rId10"/>
    <p:sldId id="269" r:id="rId11"/>
    <p:sldId id="274" r:id="rId12"/>
    <p:sldId id="270" r:id="rId13"/>
    <p:sldId id="271" r:id="rId14"/>
    <p:sldId id="280" r:id="rId15"/>
    <p:sldId id="4880" r:id="rId16"/>
    <p:sldId id="4881" r:id="rId17"/>
    <p:sldId id="4883" r:id="rId18"/>
    <p:sldId id="48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6"/>
    <p:restoredTop sz="94674"/>
  </p:normalViewPr>
  <p:slideViewPr>
    <p:cSldViewPr snapToGrid="0" snapToObjects="1">
      <p:cViewPr varScale="1">
        <p:scale>
          <a:sx n="66" d="100"/>
          <a:sy n="66" d="100"/>
        </p:scale>
        <p:origin x="9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4FDEC-18A3-4F9A-AA15-8FF6EAC6E7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49206F-A3FA-4E91-8D0F-2AA3FF5F9839}">
      <dgm:prSet phldrT="[Text]" custT="1"/>
      <dgm:spPr>
        <a:solidFill>
          <a:schemeClr val="accent3"/>
        </a:solidFill>
        <a:ln>
          <a:solidFill>
            <a:schemeClr val="accent3"/>
          </a:solidFill>
        </a:ln>
      </dgm:spPr>
      <dgm:t>
        <a:bodyPr/>
        <a:lstStyle/>
        <a:p>
          <a:r>
            <a:rPr lang="en-US" sz="1800" b="1" dirty="0"/>
            <a:t>Weekly one-on-one meetings with Program Coordinator from One Million Degrees </a:t>
          </a:r>
        </a:p>
      </dgm:t>
    </dgm:pt>
    <dgm:pt modelId="{DFDA91CE-0636-4900-927D-D66D85179AFD}" type="parTrans" cxnId="{8808A2D6-D5B2-442E-8469-5DD190838BF5}">
      <dgm:prSet/>
      <dgm:spPr/>
      <dgm:t>
        <a:bodyPr/>
        <a:lstStyle/>
        <a:p>
          <a:endParaRPr lang="en-US"/>
        </a:p>
      </dgm:t>
    </dgm:pt>
    <dgm:pt modelId="{690FDF27-DFBF-4383-9D6F-906209BE1BE3}" type="sibTrans" cxnId="{8808A2D6-D5B2-442E-8469-5DD190838BF5}">
      <dgm:prSet/>
      <dgm:spPr/>
      <dgm:t>
        <a:bodyPr/>
        <a:lstStyle/>
        <a:p>
          <a:endParaRPr lang="en-US"/>
        </a:p>
      </dgm:t>
    </dgm:pt>
    <dgm:pt modelId="{A68C86F4-6CF9-4B56-A1F4-55A13CF3D517}">
      <dgm:prSet phldrT="[Text]" custT="1"/>
      <dgm:spPr>
        <a:solidFill>
          <a:schemeClr val="accent3"/>
        </a:solidFill>
        <a:ln>
          <a:solidFill>
            <a:schemeClr val="accent3"/>
          </a:solidFill>
        </a:ln>
      </dgm:spPr>
      <dgm:t>
        <a:bodyPr/>
        <a:lstStyle/>
        <a:p>
          <a:r>
            <a:rPr lang="en-US" sz="1800" b="1" dirty="0"/>
            <a:t>Dedicated track champion &amp; monthly meetings</a:t>
          </a:r>
        </a:p>
      </dgm:t>
    </dgm:pt>
    <dgm:pt modelId="{3DCB69A7-8F7F-4659-B858-6748CE3E02B7}" type="parTrans" cxnId="{2D17416B-FA94-4AFD-BBF7-AC28D532CDE0}">
      <dgm:prSet/>
      <dgm:spPr/>
      <dgm:t>
        <a:bodyPr/>
        <a:lstStyle/>
        <a:p>
          <a:endParaRPr lang="en-US"/>
        </a:p>
      </dgm:t>
    </dgm:pt>
    <dgm:pt modelId="{C8E57392-A0B5-40C4-BF48-2F4AFC82ADE3}" type="sibTrans" cxnId="{2D17416B-FA94-4AFD-BBF7-AC28D532CDE0}">
      <dgm:prSet/>
      <dgm:spPr/>
      <dgm:t>
        <a:bodyPr/>
        <a:lstStyle/>
        <a:p>
          <a:endParaRPr lang="en-US"/>
        </a:p>
      </dgm:t>
    </dgm:pt>
    <dgm:pt modelId="{816036BD-D902-406D-93F1-4D7DEED4C72B}">
      <dgm:prSet phldrT="[Text]" custT="1"/>
      <dgm:spPr>
        <a:solidFill>
          <a:schemeClr val="accent3"/>
        </a:solidFill>
        <a:ln>
          <a:solidFill>
            <a:schemeClr val="accent3"/>
          </a:solidFill>
        </a:ln>
      </dgm:spPr>
      <dgm:t>
        <a:bodyPr/>
        <a:lstStyle/>
        <a:p>
          <a:r>
            <a:rPr lang="en-US" sz="1800" b="1" dirty="0"/>
            <a:t>One Aon-led development session per month</a:t>
          </a:r>
        </a:p>
      </dgm:t>
    </dgm:pt>
    <dgm:pt modelId="{273093A5-D99E-48F0-84D8-F44C5AEFD1F6}" type="parTrans" cxnId="{5F15BAE9-0D6D-43D9-9494-D87B12399A27}">
      <dgm:prSet/>
      <dgm:spPr/>
      <dgm:t>
        <a:bodyPr/>
        <a:lstStyle/>
        <a:p>
          <a:endParaRPr lang="en-US"/>
        </a:p>
      </dgm:t>
    </dgm:pt>
    <dgm:pt modelId="{2EE7F506-9F16-4063-83F3-1AB3F33DC6A2}" type="sibTrans" cxnId="{5F15BAE9-0D6D-43D9-9494-D87B12399A27}">
      <dgm:prSet/>
      <dgm:spPr/>
      <dgm:t>
        <a:bodyPr/>
        <a:lstStyle/>
        <a:p>
          <a:endParaRPr lang="en-US"/>
        </a:p>
      </dgm:t>
    </dgm:pt>
    <dgm:pt modelId="{983F9549-E5DC-4E35-8221-F31E70CAEAE8}">
      <dgm:prSet phldrT="[Text]" custT="1"/>
      <dgm:spPr>
        <a:solidFill>
          <a:schemeClr val="accent3"/>
        </a:solidFill>
        <a:ln>
          <a:solidFill>
            <a:schemeClr val="accent3"/>
          </a:solidFill>
        </a:ln>
      </dgm:spPr>
      <dgm:t>
        <a:bodyPr/>
        <a:lstStyle/>
        <a:p>
          <a:r>
            <a:rPr lang="en-US" sz="1800" b="1" dirty="0"/>
            <a:t>Dedicated 2-day Orientation session</a:t>
          </a:r>
        </a:p>
      </dgm:t>
    </dgm:pt>
    <dgm:pt modelId="{6667E60D-60F9-41A0-BB08-56A58BDCCFC8}" type="parTrans" cxnId="{5E550A77-1318-4D55-8793-30075C0361D3}">
      <dgm:prSet/>
      <dgm:spPr/>
      <dgm:t>
        <a:bodyPr/>
        <a:lstStyle/>
        <a:p>
          <a:endParaRPr lang="en-US"/>
        </a:p>
      </dgm:t>
    </dgm:pt>
    <dgm:pt modelId="{96E57AD5-1DBD-4872-8D3E-67BEE7789629}" type="sibTrans" cxnId="{5E550A77-1318-4D55-8793-30075C0361D3}">
      <dgm:prSet/>
      <dgm:spPr/>
      <dgm:t>
        <a:bodyPr/>
        <a:lstStyle/>
        <a:p>
          <a:endParaRPr lang="en-US"/>
        </a:p>
      </dgm:t>
    </dgm:pt>
    <dgm:pt modelId="{B38CB3B6-BE4E-47C7-864F-19D9C31C3F4A}">
      <dgm:prSet phldrT="[Text]" custT="1"/>
      <dgm:spPr>
        <a:solidFill>
          <a:schemeClr val="accent3"/>
        </a:solidFill>
        <a:ln>
          <a:solidFill>
            <a:schemeClr val="accent3"/>
          </a:solidFill>
        </a:ln>
      </dgm:spPr>
      <dgm:t>
        <a:bodyPr/>
        <a:lstStyle/>
        <a:p>
          <a:r>
            <a:rPr lang="en-US" sz="1800" b="1" dirty="0"/>
            <a:t>Academic counselor &amp; tutors available through colleges</a:t>
          </a:r>
        </a:p>
      </dgm:t>
    </dgm:pt>
    <dgm:pt modelId="{982200A9-2F8C-4B5A-BAA2-0DF1F52478D3}" type="parTrans" cxnId="{A6219E28-FC6B-4A2C-94B8-C1BAC10D6AF4}">
      <dgm:prSet/>
      <dgm:spPr/>
      <dgm:t>
        <a:bodyPr/>
        <a:lstStyle/>
        <a:p>
          <a:endParaRPr lang="en-US"/>
        </a:p>
      </dgm:t>
    </dgm:pt>
    <dgm:pt modelId="{B3F16A54-325B-425C-A806-A47E6676EDA2}" type="sibTrans" cxnId="{A6219E28-FC6B-4A2C-94B8-C1BAC10D6AF4}">
      <dgm:prSet/>
      <dgm:spPr/>
      <dgm:t>
        <a:bodyPr/>
        <a:lstStyle/>
        <a:p>
          <a:endParaRPr lang="en-US"/>
        </a:p>
      </dgm:t>
    </dgm:pt>
    <dgm:pt modelId="{0193FE36-530D-4B96-A568-8AE1E1B97BD4}">
      <dgm:prSet/>
      <dgm:spPr>
        <a:solidFill>
          <a:schemeClr val="accent3"/>
        </a:solidFill>
      </dgm:spPr>
      <dgm:t>
        <a:bodyPr/>
        <a:lstStyle/>
        <a:p>
          <a:endParaRPr lang="en-US"/>
        </a:p>
      </dgm:t>
    </dgm:pt>
    <dgm:pt modelId="{3F1955DD-7C91-487D-912B-4210CBB22B42}" type="parTrans" cxnId="{38C0EED3-2A17-4F24-8521-ED2D84298454}">
      <dgm:prSet/>
      <dgm:spPr/>
      <dgm:t>
        <a:bodyPr/>
        <a:lstStyle/>
        <a:p>
          <a:endParaRPr lang="en-US"/>
        </a:p>
      </dgm:t>
    </dgm:pt>
    <dgm:pt modelId="{5B463EA1-A33C-403C-AB3A-D6785178937B}" type="sibTrans" cxnId="{38C0EED3-2A17-4F24-8521-ED2D84298454}">
      <dgm:prSet/>
      <dgm:spPr/>
      <dgm:t>
        <a:bodyPr/>
        <a:lstStyle/>
        <a:p>
          <a:endParaRPr lang="en-US"/>
        </a:p>
      </dgm:t>
    </dgm:pt>
    <dgm:pt modelId="{D64C5B30-A0BF-4D60-B452-014AB3A4B7C6}" type="pres">
      <dgm:prSet presAssocID="{03B4FDEC-18A3-4F9A-AA15-8FF6EAC6E7B3}" presName="diagram" presStyleCnt="0">
        <dgm:presLayoutVars>
          <dgm:dir/>
          <dgm:resizeHandles val="exact"/>
        </dgm:presLayoutVars>
      </dgm:prSet>
      <dgm:spPr/>
    </dgm:pt>
    <dgm:pt modelId="{0E2BD8EE-6D0A-4C65-9E0F-97C2BDA9C935}" type="pres">
      <dgm:prSet presAssocID="{9649206F-A3FA-4E91-8D0F-2AA3FF5F9839}" presName="node" presStyleLbl="node1" presStyleIdx="0" presStyleCnt="6">
        <dgm:presLayoutVars>
          <dgm:bulletEnabled val="1"/>
        </dgm:presLayoutVars>
      </dgm:prSet>
      <dgm:spPr/>
    </dgm:pt>
    <dgm:pt modelId="{6955B570-602B-4131-AB88-594F3C8BAC0F}" type="pres">
      <dgm:prSet presAssocID="{690FDF27-DFBF-4383-9D6F-906209BE1BE3}" presName="sibTrans" presStyleCnt="0"/>
      <dgm:spPr/>
    </dgm:pt>
    <dgm:pt modelId="{41FA58DD-32D3-4025-9297-80B020FAE17D}" type="pres">
      <dgm:prSet presAssocID="{A68C86F4-6CF9-4B56-A1F4-55A13CF3D517}" presName="node" presStyleLbl="node1" presStyleIdx="1" presStyleCnt="6">
        <dgm:presLayoutVars>
          <dgm:bulletEnabled val="1"/>
        </dgm:presLayoutVars>
      </dgm:prSet>
      <dgm:spPr/>
    </dgm:pt>
    <dgm:pt modelId="{40E89F00-9EAC-446D-A628-F6C17F248D9F}" type="pres">
      <dgm:prSet presAssocID="{C8E57392-A0B5-40C4-BF48-2F4AFC82ADE3}" presName="sibTrans" presStyleCnt="0"/>
      <dgm:spPr/>
    </dgm:pt>
    <dgm:pt modelId="{8DB1A34D-1B87-43EF-99DF-6173031F0D9F}" type="pres">
      <dgm:prSet presAssocID="{816036BD-D902-406D-93F1-4D7DEED4C72B}" presName="node" presStyleLbl="node1" presStyleIdx="2" presStyleCnt="6">
        <dgm:presLayoutVars>
          <dgm:bulletEnabled val="1"/>
        </dgm:presLayoutVars>
      </dgm:prSet>
      <dgm:spPr/>
    </dgm:pt>
    <dgm:pt modelId="{99AC5FD5-901B-4252-8080-55EA91B0D428}" type="pres">
      <dgm:prSet presAssocID="{2EE7F506-9F16-4063-83F3-1AB3F33DC6A2}" presName="sibTrans" presStyleCnt="0"/>
      <dgm:spPr/>
    </dgm:pt>
    <dgm:pt modelId="{EFEC5BFE-25EC-4E0F-B98D-2E6FA05D1751}" type="pres">
      <dgm:prSet presAssocID="{983F9549-E5DC-4E35-8221-F31E70CAEAE8}" presName="node" presStyleLbl="node1" presStyleIdx="3" presStyleCnt="6">
        <dgm:presLayoutVars>
          <dgm:bulletEnabled val="1"/>
        </dgm:presLayoutVars>
      </dgm:prSet>
      <dgm:spPr/>
    </dgm:pt>
    <dgm:pt modelId="{73C902F0-C34E-4992-A3E5-8D0A22055C47}" type="pres">
      <dgm:prSet presAssocID="{96E57AD5-1DBD-4872-8D3E-67BEE7789629}" presName="sibTrans" presStyleCnt="0"/>
      <dgm:spPr/>
    </dgm:pt>
    <dgm:pt modelId="{62517106-C753-4FD7-B45E-8E5DAACD3144}" type="pres">
      <dgm:prSet presAssocID="{B38CB3B6-BE4E-47C7-864F-19D9C31C3F4A}" presName="node" presStyleLbl="node1" presStyleIdx="4" presStyleCnt="6">
        <dgm:presLayoutVars>
          <dgm:bulletEnabled val="1"/>
        </dgm:presLayoutVars>
      </dgm:prSet>
      <dgm:spPr/>
    </dgm:pt>
    <dgm:pt modelId="{01EAA128-0E6A-479E-B4FA-92BFC1F9B68C}" type="pres">
      <dgm:prSet presAssocID="{B3F16A54-325B-425C-A806-A47E6676EDA2}" presName="sibTrans" presStyleCnt="0"/>
      <dgm:spPr/>
    </dgm:pt>
    <dgm:pt modelId="{985918A5-3C6A-491C-B276-6C9E3F9952C6}" type="pres">
      <dgm:prSet presAssocID="{0193FE36-530D-4B96-A568-8AE1E1B97BD4}" presName="node" presStyleLbl="node1" presStyleIdx="5" presStyleCnt="6">
        <dgm:presLayoutVars>
          <dgm:bulletEnabled val="1"/>
        </dgm:presLayoutVars>
      </dgm:prSet>
      <dgm:spPr/>
    </dgm:pt>
  </dgm:ptLst>
  <dgm:cxnLst>
    <dgm:cxn modelId="{A6219E28-FC6B-4A2C-94B8-C1BAC10D6AF4}" srcId="{03B4FDEC-18A3-4F9A-AA15-8FF6EAC6E7B3}" destId="{B38CB3B6-BE4E-47C7-864F-19D9C31C3F4A}" srcOrd="4" destOrd="0" parTransId="{982200A9-2F8C-4B5A-BAA2-0DF1F52478D3}" sibTransId="{B3F16A54-325B-425C-A806-A47E6676EDA2}"/>
    <dgm:cxn modelId="{9A2A8367-122E-4941-891C-C27EBF5FEE8E}" type="presOf" srcId="{0193FE36-530D-4B96-A568-8AE1E1B97BD4}" destId="{985918A5-3C6A-491C-B276-6C9E3F9952C6}" srcOrd="0" destOrd="0" presId="urn:microsoft.com/office/officeart/2005/8/layout/default"/>
    <dgm:cxn modelId="{2D17416B-FA94-4AFD-BBF7-AC28D532CDE0}" srcId="{03B4FDEC-18A3-4F9A-AA15-8FF6EAC6E7B3}" destId="{A68C86F4-6CF9-4B56-A1F4-55A13CF3D517}" srcOrd="1" destOrd="0" parTransId="{3DCB69A7-8F7F-4659-B858-6748CE3E02B7}" sibTransId="{C8E57392-A0B5-40C4-BF48-2F4AFC82ADE3}"/>
    <dgm:cxn modelId="{5E550A77-1318-4D55-8793-30075C0361D3}" srcId="{03B4FDEC-18A3-4F9A-AA15-8FF6EAC6E7B3}" destId="{983F9549-E5DC-4E35-8221-F31E70CAEAE8}" srcOrd="3" destOrd="0" parTransId="{6667E60D-60F9-41A0-BB08-56A58BDCCFC8}" sibTransId="{96E57AD5-1DBD-4872-8D3E-67BEE7789629}"/>
    <dgm:cxn modelId="{C214D78B-DCD7-4DA3-ACE6-836405180B93}" type="presOf" srcId="{816036BD-D902-406D-93F1-4D7DEED4C72B}" destId="{8DB1A34D-1B87-43EF-99DF-6173031F0D9F}" srcOrd="0" destOrd="0" presId="urn:microsoft.com/office/officeart/2005/8/layout/default"/>
    <dgm:cxn modelId="{CB499D9B-1E4A-4DB8-BC10-9FC11A823F28}" type="presOf" srcId="{A68C86F4-6CF9-4B56-A1F4-55A13CF3D517}" destId="{41FA58DD-32D3-4025-9297-80B020FAE17D}" srcOrd="0" destOrd="0" presId="urn:microsoft.com/office/officeart/2005/8/layout/default"/>
    <dgm:cxn modelId="{99CEABA1-A0F1-437F-8D4F-38C130B76ABA}" type="presOf" srcId="{983F9549-E5DC-4E35-8221-F31E70CAEAE8}" destId="{EFEC5BFE-25EC-4E0F-B98D-2E6FA05D1751}" srcOrd="0" destOrd="0" presId="urn:microsoft.com/office/officeart/2005/8/layout/default"/>
    <dgm:cxn modelId="{2E2E08AE-F6EE-466E-885F-F0426057C311}" type="presOf" srcId="{B38CB3B6-BE4E-47C7-864F-19D9C31C3F4A}" destId="{62517106-C753-4FD7-B45E-8E5DAACD3144}" srcOrd="0" destOrd="0" presId="urn:microsoft.com/office/officeart/2005/8/layout/default"/>
    <dgm:cxn modelId="{38C0EED3-2A17-4F24-8521-ED2D84298454}" srcId="{03B4FDEC-18A3-4F9A-AA15-8FF6EAC6E7B3}" destId="{0193FE36-530D-4B96-A568-8AE1E1B97BD4}" srcOrd="5" destOrd="0" parTransId="{3F1955DD-7C91-487D-912B-4210CBB22B42}" sibTransId="{5B463EA1-A33C-403C-AB3A-D6785178937B}"/>
    <dgm:cxn modelId="{8808A2D6-D5B2-442E-8469-5DD190838BF5}" srcId="{03B4FDEC-18A3-4F9A-AA15-8FF6EAC6E7B3}" destId="{9649206F-A3FA-4E91-8D0F-2AA3FF5F9839}" srcOrd="0" destOrd="0" parTransId="{DFDA91CE-0636-4900-927D-D66D85179AFD}" sibTransId="{690FDF27-DFBF-4383-9D6F-906209BE1BE3}"/>
    <dgm:cxn modelId="{81E1EAE7-8AD8-4CD2-B7DD-A9C7F853B2F4}" type="presOf" srcId="{9649206F-A3FA-4E91-8D0F-2AA3FF5F9839}" destId="{0E2BD8EE-6D0A-4C65-9E0F-97C2BDA9C935}" srcOrd="0" destOrd="0" presId="urn:microsoft.com/office/officeart/2005/8/layout/default"/>
    <dgm:cxn modelId="{5F15BAE9-0D6D-43D9-9494-D87B12399A27}" srcId="{03B4FDEC-18A3-4F9A-AA15-8FF6EAC6E7B3}" destId="{816036BD-D902-406D-93F1-4D7DEED4C72B}" srcOrd="2" destOrd="0" parTransId="{273093A5-D99E-48F0-84D8-F44C5AEFD1F6}" sibTransId="{2EE7F506-9F16-4063-83F3-1AB3F33DC6A2}"/>
    <dgm:cxn modelId="{0CEF47F3-3242-472E-8CE1-C8F82FF76176}" type="presOf" srcId="{03B4FDEC-18A3-4F9A-AA15-8FF6EAC6E7B3}" destId="{D64C5B30-A0BF-4D60-B452-014AB3A4B7C6}" srcOrd="0" destOrd="0" presId="urn:microsoft.com/office/officeart/2005/8/layout/default"/>
    <dgm:cxn modelId="{ED9101C6-41C5-40C6-B5E6-239372FD3CAC}" type="presParOf" srcId="{D64C5B30-A0BF-4D60-B452-014AB3A4B7C6}" destId="{0E2BD8EE-6D0A-4C65-9E0F-97C2BDA9C935}" srcOrd="0" destOrd="0" presId="urn:microsoft.com/office/officeart/2005/8/layout/default"/>
    <dgm:cxn modelId="{4A6C1661-4E86-457E-A861-3A68FB431CE5}" type="presParOf" srcId="{D64C5B30-A0BF-4D60-B452-014AB3A4B7C6}" destId="{6955B570-602B-4131-AB88-594F3C8BAC0F}" srcOrd="1" destOrd="0" presId="urn:microsoft.com/office/officeart/2005/8/layout/default"/>
    <dgm:cxn modelId="{2CCE00CF-EAE2-4C3F-91F2-D789A7B4492F}" type="presParOf" srcId="{D64C5B30-A0BF-4D60-B452-014AB3A4B7C6}" destId="{41FA58DD-32D3-4025-9297-80B020FAE17D}" srcOrd="2" destOrd="0" presId="urn:microsoft.com/office/officeart/2005/8/layout/default"/>
    <dgm:cxn modelId="{253F4419-CF73-4BB7-9B41-7BB669C65EF8}" type="presParOf" srcId="{D64C5B30-A0BF-4D60-B452-014AB3A4B7C6}" destId="{40E89F00-9EAC-446D-A628-F6C17F248D9F}" srcOrd="3" destOrd="0" presId="urn:microsoft.com/office/officeart/2005/8/layout/default"/>
    <dgm:cxn modelId="{9AE19227-1850-4D42-9D3E-A36B92AED4B9}" type="presParOf" srcId="{D64C5B30-A0BF-4D60-B452-014AB3A4B7C6}" destId="{8DB1A34D-1B87-43EF-99DF-6173031F0D9F}" srcOrd="4" destOrd="0" presId="urn:microsoft.com/office/officeart/2005/8/layout/default"/>
    <dgm:cxn modelId="{D24317C1-9740-46CA-9667-3EF45B3A700A}" type="presParOf" srcId="{D64C5B30-A0BF-4D60-B452-014AB3A4B7C6}" destId="{99AC5FD5-901B-4252-8080-55EA91B0D428}" srcOrd="5" destOrd="0" presId="urn:microsoft.com/office/officeart/2005/8/layout/default"/>
    <dgm:cxn modelId="{CDEA166F-DA03-44E0-AFB9-F2F2E7E85ADB}" type="presParOf" srcId="{D64C5B30-A0BF-4D60-B452-014AB3A4B7C6}" destId="{EFEC5BFE-25EC-4E0F-B98D-2E6FA05D1751}" srcOrd="6" destOrd="0" presId="urn:microsoft.com/office/officeart/2005/8/layout/default"/>
    <dgm:cxn modelId="{630F3B4B-7810-45B8-9BD3-A6B3D53A0710}" type="presParOf" srcId="{D64C5B30-A0BF-4D60-B452-014AB3A4B7C6}" destId="{73C902F0-C34E-4992-A3E5-8D0A22055C47}" srcOrd="7" destOrd="0" presId="urn:microsoft.com/office/officeart/2005/8/layout/default"/>
    <dgm:cxn modelId="{BA0C8CAB-7931-440E-8636-A8034D6E9311}" type="presParOf" srcId="{D64C5B30-A0BF-4D60-B452-014AB3A4B7C6}" destId="{62517106-C753-4FD7-B45E-8E5DAACD3144}" srcOrd="8" destOrd="0" presId="urn:microsoft.com/office/officeart/2005/8/layout/default"/>
    <dgm:cxn modelId="{74399A36-2CE9-49C9-9C67-443022D18734}" type="presParOf" srcId="{D64C5B30-A0BF-4D60-B452-014AB3A4B7C6}" destId="{01EAA128-0E6A-479E-B4FA-92BFC1F9B68C}" srcOrd="9" destOrd="0" presId="urn:microsoft.com/office/officeart/2005/8/layout/default"/>
    <dgm:cxn modelId="{C86EA9C7-DC86-4AE4-A10E-6D0038A81363}" type="presParOf" srcId="{D64C5B30-A0BF-4D60-B452-014AB3A4B7C6}" destId="{985918A5-3C6A-491C-B276-6C9E3F9952C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0BDBC-A210-4E86-AC32-D6A013AF21E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A3BA216-F8B5-423D-849D-9B56AC37E527}">
      <dgm:prSet phldrT="[Text]" custT="1"/>
      <dgm:spPr>
        <a:ln>
          <a:solidFill>
            <a:schemeClr val="tx2"/>
          </a:solidFill>
        </a:ln>
      </dgm:spPr>
      <dgm:t>
        <a:bodyPr/>
        <a:lstStyle/>
        <a:p>
          <a:r>
            <a:rPr lang="en-US" sz="2000" dirty="0"/>
            <a:t>Education</a:t>
          </a:r>
        </a:p>
      </dgm:t>
    </dgm:pt>
    <dgm:pt modelId="{F7274E56-65D3-4AEA-9E4B-F52F97C4698A}" type="parTrans" cxnId="{DECDE6FC-2B70-4325-8EFB-082CD0DA9D47}">
      <dgm:prSet/>
      <dgm:spPr/>
      <dgm:t>
        <a:bodyPr/>
        <a:lstStyle/>
        <a:p>
          <a:endParaRPr lang="en-US" sz="2400"/>
        </a:p>
      </dgm:t>
    </dgm:pt>
    <dgm:pt modelId="{3EB46F7A-22B1-4146-8D62-BEFB85748146}" type="sibTrans" cxnId="{DECDE6FC-2B70-4325-8EFB-082CD0DA9D47}">
      <dgm:prSet/>
      <dgm:spPr/>
      <dgm:t>
        <a:bodyPr/>
        <a:lstStyle/>
        <a:p>
          <a:endParaRPr lang="en-US" sz="2400"/>
        </a:p>
      </dgm:t>
    </dgm:pt>
    <dgm:pt modelId="{5439493A-83E2-43DC-978B-300FF3E6C30D}">
      <dgm:prSet phldrT="[Text]" custT="1"/>
      <dgm:spPr/>
      <dgm:t>
        <a:bodyPr/>
        <a:lstStyle/>
        <a:p>
          <a:r>
            <a:rPr lang="en-US" sz="1100" dirty="0"/>
            <a:t>High School Diploma</a:t>
          </a:r>
        </a:p>
      </dgm:t>
    </dgm:pt>
    <dgm:pt modelId="{88D1FC54-59F6-475D-A737-E83EA26660F9}" type="parTrans" cxnId="{6BFDCA1D-AF1D-43EF-A762-372FAAF3FBF1}">
      <dgm:prSet/>
      <dgm:spPr/>
      <dgm:t>
        <a:bodyPr/>
        <a:lstStyle/>
        <a:p>
          <a:endParaRPr lang="en-US" sz="2400"/>
        </a:p>
      </dgm:t>
    </dgm:pt>
    <dgm:pt modelId="{695DD0BD-EDA7-4465-95C7-0BE834F03EF8}" type="sibTrans" cxnId="{6BFDCA1D-AF1D-43EF-A762-372FAAF3FBF1}">
      <dgm:prSet/>
      <dgm:spPr/>
      <dgm:t>
        <a:bodyPr/>
        <a:lstStyle/>
        <a:p>
          <a:endParaRPr lang="en-US" sz="2400"/>
        </a:p>
      </dgm:t>
    </dgm:pt>
    <dgm:pt modelId="{E6D0EABE-0323-4D8A-9390-B36A25BCFFC1}">
      <dgm:prSet phldrT="[Text]" custT="1"/>
      <dgm:spPr>
        <a:ln>
          <a:solidFill>
            <a:schemeClr val="tx2"/>
          </a:solidFill>
        </a:ln>
      </dgm:spPr>
      <dgm:t>
        <a:bodyPr/>
        <a:lstStyle/>
        <a:p>
          <a:r>
            <a:rPr lang="en-US" sz="2000" dirty="0"/>
            <a:t>Experience</a:t>
          </a:r>
        </a:p>
      </dgm:t>
    </dgm:pt>
    <dgm:pt modelId="{109E4077-08FD-4905-A846-F08A991A33E3}" type="parTrans" cxnId="{991F76EB-ADDC-46A9-A7B1-2CF867FED911}">
      <dgm:prSet/>
      <dgm:spPr/>
      <dgm:t>
        <a:bodyPr/>
        <a:lstStyle/>
        <a:p>
          <a:endParaRPr lang="en-US" sz="2400"/>
        </a:p>
      </dgm:t>
    </dgm:pt>
    <dgm:pt modelId="{63C528A1-738A-4C95-826C-86017F960450}" type="sibTrans" cxnId="{991F76EB-ADDC-46A9-A7B1-2CF867FED911}">
      <dgm:prSet/>
      <dgm:spPr/>
      <dgm:t>
        <a:bodyPr/>
        <a:lstStyle/>
        <a:p>
          <a:endParaRPr lang="en-US" sz="2400"/>
        </a:p>
      </dgm:t>
    </dgm:pt>
    <dgm:pt modelId="{4A4C9CF1-CAA9-4F79-963E-E30A9CE40B78}">
      <dgm:prSet phldrT="[Text]" custT="1"/>
      <dgm:spPr/>
      <dgm:t>
        <a:bodyPr/>
        <a:lstStyle/>
        <a:p>
          <a:r>
            <a:rPr lang="en-US" sz="1100" dirty="0"/>
            <a:t>Strong verbal / communication skills</a:t>
          </a:r>
        </a:p>
      </dgm:t>
    </dgm:pt>
    <dgm:pt modelId="{A61566E0-206E-4032-9951-623F75F18973}" type="parTrans" cxnId="{955F6343-FDB7-4CF6-8C1E-AFCD543F7CE2}">
      <dgm:prSet/>
      <dgm:spPr/>
      <dgm:t>
        <a:bodyPr/>
        <a:lstStyle/>
        <a:p>
          <a:endParaRPr lang="en-US" sz="2400"/>
        </a:p>
      </dgm:t>
    </dgm:pt>
    <dgm:pt modelId="{FF93A3EE-274D-4AC8-879C-BBDD39EE8B58}" type="sibTrans" cxnId="{955F6343-FDB7-4CF6-8C1E-AFCD543F7CE2}">
      <dgm:prSet/>
      <dgm:spPr/>
      <dgm:t>
        <a:bodyPr/>
        <a:lstStyle/>
        <a:p>
          <a:endParaRPr lang="en-US" sz="2400"/>
        </a:p>
      </dgm:t>
    </dgm:pt>
    <dgm:pt modelId="{EADE1278-D68E-432D-B1DD-D20F87FB0614}">
      <dgm:prSet custT="1"/>
      <dgm:spPr/>
      <dgm:t>
        <a:bodyPr/>
        <a:lstStyle/>
        <a:p>
          <a:r>
            <a:rPr lang="en-US" sz="1100"/>
            <a:t>True understanding of customer service</a:t>
          </a:r>
          <a:endParaRPr lang="en-US" sz="1100" dirty="0"/>
        </a:p>
      </dgm:t>
    </dgm:pt>
    <dgm:pt modelId="{E89B5A09-82F8-4A9F-8872-4B0229C32F0F}" type="parTrans" cxnId="{251C194B-141A-49A2-AC3D-2618B467D67C}">
      <dgm:prSet/>
      <dgm:spPr/>
      <dgm:t>
        <a:bodyPr/>
        <a:lstStyle/>
        <a:p>
          <a:endParaRPr lang="en-US" sz="2400"/>
        </a:p>
      </dgm:t>
    </dgm:pt>
    <dgm:pt modelId="{4E85D88A-8213-4BAE-A828-F213206A3ED2}" type="sibTrans" cxnId="{251C194B-141A-49A2-AC3D-2618B467D67C}">
      <dgm:prSet/>
      <dgm:spPr/>
      <dgm:t>
        <a:bodyPr/>
        <a:lstStyle/>
        <a:p>
          <a:endParaRPr lang="en-US" sz="2400"/>
        </a:p>
      </dgm:t>
    </dgm:pt>
    <dgm:pt modelId="{0E7C180A-6B5C-4F1E-880B-1A0AFC82EA8F}">
      <dgm:prSet custT="1"/>
      <dgm:spPr/>
      <dgm:t>
        <a:bodyPr/>
        <a:lstStyle/>
        <a:p>
          <a:r>
            <a:rPr lang="en-US" sz="1100" dirty="0"/>
            <a:t>Intermediate computer skills, including experience with MS Office Software</a:t>
          </a:r>
        </a:p>
      </dgm:t>
    </dgm:pt>
    <dgm:pt modelId="{B5849AC0-8052-4E03-8FCF-A88E5B2232DB}" type="parTrans" cxnId="{C60773A2-F1C9-4310-897A-190115F5D96B}">
      <dgm:prSet/>
      <dgm:spPr/>
      <dgm:t>
        <a:bodyPr/>
        <a:lstStyle/>
        <a:p>
          <a:endParaRPr lang="en-US" sz="2400"/>
        </a:p>
      </dgm:t>
    </dgm:pt>
    <dgm:pt modelId="{AB241832-8F59-4C38-AEC4-1177D1F7457E}" type="sibTrans" cxnId="{C60773A2-F1C9-4310-897A-190115F5D96B}">
      <dgm:prSet/>
      <dgm:spPr/>
      <dgm:t>
        <a:bodyPr/>
        <a:lstStyle/>
        <a:p>
          <a:endParaRPr lang="en-US" sz="2400"/>
        </a:p>
      </dgm:t>
    </dgm:pt>
    <dgm:pt modelId="{0C1B2D57-7CCA-4293-8C1D-D5D81E29EBAC}">
      <dgm:prSet custT="1"/>
      <dgm:spPr/>
      <dgm:t>
        <a:bodyPr/>
        <a:lstStyle/>
        <a:p>
          <a:r>
            <a:rPr lang="en-US" sz="1100" dirty="0"/>
            <a:t>Ability to work in a fast-paced , team environment</a:t>
          </a:r>
        </a:p>
      </dgm:t>
    </dgm:pt>
    <dgm:pt modelId="{737F7BD5-59C9-41D9-A529-C1AE5CD3431E}" type="parTrans" cxnId="{B89013E6-D99B-4801-8309-BEE1E9B369C9}">
      <dgm:prSet/>
      <dgm:spPr/>
      <dgm:t>
        <a:bodyPr/>
        <a:lstStyle/>
        <a:p>
          <a:endParaRPr lang="en-US" sz="2400"/>
        </a:p>
      </dgm:t>
    </dgm:pt>
    <dgm:pt modelId="{C674055D-0E41-48FD-9888-CF8FCE1AD15C}" type="sibTrans" cxnId="{B89013E6-D99B-4801-8309-BEE1E9B369C9}">
      <dgm:prSet/>
      <dgm:spPr/>
      <dgm:t>
        <a:bodyPr/>
        <a:lstStyle/>
        <a:p>
          <a:endParaRPr lang="en-US" sz="2400"/>
        </a:p>
      </dgm:t>
    </dgm:pt>
    <dgm:pt modelId="{5C891CA8-F605-410E-922A-06D704409189}">
      <dgm:prSet custT="1"/>
      <dgm:spPr/>
      <dgm:t>
        <a:bodyPr/>
        <a:lstStyle/>
        <a:p>
          <a:r>
            <a:rPr lang="en-US" sz="1100" dirty="0"/>
            <a:t>Attention to detail &amp; problem solving skills </a:t>
          </a:r>
        </a:p>
      </dgm:t>
    </dgm:pt>
    <dgm:pt modelId="{F983069E-657D-4876-A722-3ACAD39EE148}" type="parTrans" cxnId="{7355AEFE-D92A-4DB7-8E13-0689BF8F0423}">
      <dgm:prSet/>
      <dgm:spPr/>
      <dgm:t>
        <a:bodyPr/>
        <a:lstStyle/>
        <a:p>
          <a:endParaRPr lang="en-US" sz="2400"/>
        </a:p>
      </dgm:t>
    </dgm:pt>
    <dgm:pt modelId="{0217F512-4708-4117-A032-78B27D4293EB}" type="sibTrans" cxnId="{7355AEFE-D92A-4DB7-8E13-0689BF8F0423}">
      <dgm:prSet/>
      <dgm:spPr/>
      <dgm:t>
        <a:bodyPr/>
        <a:lstStyle/>
        <a:p>
          <a:endParaRPr lang="en-US" sz="2400"/>
        </a:p>
      </dgm:t>
    </dgm:pt>
    <dgm:pt modelId="{FA59D2F5-3734-4B12-9780-1A716A98DA5F}">
      <dgm:prSet custT="1"/>
      <dgm:spPr/>
      <dgm:t>
        <a:bodyPr/>
        <a:lstStyle/>
        <a:p>
          <a:r>
            <a:rPr lang="en-US" sz="1100" dirty="0"/>
            <a:t>Enrolled  at HWC or Harper by beginning of program in 2018</a:t>
          </a:r>
        </a:p>
      </dgm:t>
    </dgm:pt>
    <dgm:pt modelId="{15D39A45-4094-4D3B-A17C-95051B9939B7}" type="parTrans" cxnId="{05E45FDE-57BD-4D13-B588-23794E377993}">
      <dgm:prSet/>
      <dgm:spPr/>
      <dgm:t>
        <a:bodyPr/>
        <a:lstStyle/>
        <a:p>
          <a:endParaRPr lang="en-US" sz="2400"/>
        </a:p>
      </dgm:t>
    </dgm:pt>
    <dgm:pt modelId="{5894D669-7B62-48A3-B0AD-EEE7B6A1CAC5}" type="sibTrans" cxnId="{05E45FDE-57BD-4D13-B588-23794E377993}">
      <dgm:prSet/>
      <dgm:spPr/>
      <dgm:t>
        <a:bodyPr/>
        <a:lstStyle/>
        <a:p>
          <a:endParaRPr lang="en-US" sz="2400"/>
        </a:p>
      </dgm:t>
    </dgm:pt>
    <dgm:pt modelId="{90A6ADE5-3A5B-4B67-82BE-6450B6F1BDF8}">
      <dgm:prSet phldrT="[Text]" custT="1"/>
      <dgm:spPr/>
      <dgm:t>
        <a:bodyPr/>
        <a:lstStyle/>
        <a:p>
          <a:r>
            <a:rPr lang="en-US" sz="1100"/>
            <a:t>Fast learner</a:t>
          </a:r>
          <a:endParaRPr lang="en-US" sz="1100" dirty="0"/>
        </a:p>
      </dgm:t>
    </dgm:pt>
    <dgm:pt modelId="{A6D573AA-F420-45C6-AC65-97109516F31B}" type="parTrans" cxnId="{15C00139-4E7B-4602-8799-4B25B0C0250C}">
      <dgm:prSet/>
      <dgm:spPr/>
      <dgm:t>
        <a:bodyPr/>
        <a:lstStyle/>
        <a:p>
          <a:endParaRPr lang="en-US"/>
        </a:p>
      </dgm:t>
    </dgm:pt>
    <dgm:pt modelId="{54F48E52-6898-4A46-889C-DB49D3A495F6}" type="sibTrans" cxnId="{15C00139-4E7B-4602-8799-4B25B0C0250C}">
      <dgm:prSet/>
      <dgm:spPr/>
      <dgm:t>
        <a:bodyPr/>
        <a:lstStyle/>
        <a:p>
          <a:endParaRPr lang="en-US"/>
        </a:p>
      </dgm:t>
    </dgm:pt>
    <dgm:pt modelId="{70965649-205C-4816-9031-F51D3697F42E}" type="pres">
      <dgm:prSet presAssocID="{1850BDBC-A210-4E86-AC32-D6A013AF21EE}" presName="Name0" presStyleCnt="0">
        <dgm:presLayoutVars>
          <dgm:dir/>
          <dgm:animLvl val="lvl"/>
          <dgm:resizeHandles val="exact"/>
        </dgm:presLayoutVars>
      </dgm:prSet>
      <dgm:spPr/>
    </dgm:pt>
    <dgm:pt modelId="{00587C42-A899-4ED9-BD27-20DDD24EDBD9}" type="pres">
      <dgm:prSet presAssocID="{8A3BA216-F8B5-423D-849D-9B56AC37E527}" presName="linNode" presStyleCnt="0"/>
      <dgm:spPr/>
    </dgm:pt>
    <dgm:pt modelId="{63940328-F971-4DCA-9060-C0D0CFFAF912}" type="pres">
      <dgm:prSet presAssocID="{8A3BA216-F8B5-423D-849D-9B56AC37E527}" presName="parentText" presStyleLbl="node1" presStyleIdx="0" presStyleCnt="2" custScaleX="66094">
        <dgm:presLayoutVars>
          <dgm:chMax val="1"/>
          <dgm:bulletEnabled val="1"/>
        </dgm:presLayoutVars>
      </dgm:prSet>
      <dgm:spPr/>
    </dgm:pt>
    <dgm:pt modelId="{5F664FD4-0ECA-4E15-A8BE-5D2320F9C744}" type="pres">
      <dgm:prSet presAssocID="{8A3BA216-F8B5-423D-849D-9B56AC37E527}" presName="descendantText" presStyleLbl="alignAccFollowNode1" presStyleIdx="0" presStyleCnt="2">
        <dgm:presLayoutVars>
          <dgm:bulletEnabled val="1"/>
        </dgm:presLayoutVars>
      </dgm:prSet>
      <dgm:spPr/>
    </dgm:pt>
    <dgm:pt modelId="{1579D786-1C49-4659-8C75-56DF63C210A9}" type="pres">
      <dgm:prSet presAssocID="{3EB46F7A-22B1-4146-8D62-BEFB85748146}" presName="sp" presStyleCnt="0"/>
      <dgm:spPr/>
    </dgm:pt>
    <dgm:pt modelId="{4241255F-ABF0-41A0-9983-EB5DCFA3E39E}" type="pres">
      <dgm:prSet presAssocID="{E6D0EABE-0323-4D8A-9390-B36A25BCFFC1}" presName="linNode" presStyleCnt="0"/>
      <dgm:spPr/>
    </dgm:pt>
    <dgm:pt modelId="{9A36862C-4A92-4D2F-8788-D7B7553C9A7B}" type="pres">
      <dgm:prSet presAssocID="{E6D0EABE-0323-4D8A-9390-B36A25BCFFC1}" presName="parentText" presStyleLbl="node1" presStyleIdx="1" presStyleCnt="2" custScaleX="66094">
        <dgm:presLayoutVars>
          <dgm:chMax val="1"/>
          <dgm:bulletEnabled val="1"/>
        </dgm:presLayoutVars>
      </dgm:prSet>
      <dgm:spPr/>
    </dgm:pt>
    <dgm:pt modelId="{0D82DAA6-C1A0-43BA-9FAB-9BA71387BCFA}" type="pres">
      <dgm:prSet presAssocID="{E6D0EABE-0323-4D8A-9390-B36A25BCFFC1}" presName="descendantText" presStyleLbl="alignAccFollowNode1" presStyleIdx="1" presStyleCnt="2">
        <dgm:presLayoutVars>
          <dgm:bulletEnabled val="1"/>
        </dgm:presLayoutVars>
      </dgm:prSet>
      <dgm:spPr/>
    </dgm:pt>
  </dgm:ptLst>
  <dgm:cxnLst>
    <dgm:cxn modelId="{955F7306-A1AE-4590-B309-5EF686E1EFBB}" type="presOf" srcId="{8A3BA216-F8B5-423D-849D-9B56AC37E527}" destId="{63940328-F971-4DCA-9060-C0D0CFFAF912}" srcOrd="0" destOrd="0" presId="urn:microsoft.com/office/officeart/2005/8/layout/vList5"/>
    <dgm:cxn modelId="{6BFDCA1D-AF1D-43EF-A762-372FAAF3FBF1}" srcId="{8A3BA216-F8B5-423D-849D-9B56AC37E527}" destId="{5439493A-83E2-43DC-978B-300FF3E6C30D}" srcOrd="0" destOrd="0" parTransId="{88D1FC54-59F6-475D-A737-E83EA26660F9}" sibTransId="{695DD0BD-EDA7-4465-95C7-0BE834F03EF8}"/>
    <dgm:cxn modelId="{97D5292A-2ACE-442A-95B6-8CAA6C3E4264}" type="presOf" srcId="{4A4C9CF1-CAA9-4F79-963E-E30A9CE40B78}" destId="{0D82DAA6-C1A0-43BA-9FAB-9BA71387BCFA}" srcOrd="0" destOrd="1" presId="urn:microsoft.com/office/officeart/2005/8/layout/vList5"/>
    <dgm:cxn modelId="{C220352E-6D4E-44C0-A175-1EA96F201D74}" type="presOf" srcId="{90A6ADE5-3A5B-4B67-82BE-6450B6F1BDF8}" destId="{0D82DAA6-C1A0-43BA-9FAB-9BA71387BCFA}" srcOrd="0" destOrd="0" presId="urn:microsoft.com/office/officeart/2005/8/layout/vList5"/>
    <dgm:cxn modelId="{57104B2E-BEE4-4488-B9C7-DBCB73AAFDDC}" type="presOf" srcId="{5439493A-83E2-43DC-978B-300FF3E6C30D}" destId="{5F664FD4-0ECA-4E15-A8BE-5D2320F9C744}" srcOrd="0" destOrd="0" presId="urn:microsoft.com/office/officeart/2005/8/layout/vList5"/>
    <dgm:cxn modelId="{15C00139-4E7B-4602-8799-4B25B0C0250C}" srcId="{E6D0EABE-0323-4D8A-9390-B36A25BCFFC1}" destId="{90A6ADE5-3A5B-4B67-82BE-6450B6F1BDF8}" srcOrd="0" destOrd="0" parTransId="{A6D573AA-F420-45C6-AC65-97109516F31B}" sibTransId="{54F48E52-6898-4A46-889C-DB49D3A495F6}"/>
    <dgm:cxn modelId="{33C78562-9194-4E6F-A7CB-7ABF4189A9D1}" type="presOf" srcId="{E6D0EABE-0323-4D8A-9390-B36A25BCFFC1}" destId="{9A36862C-4A92-4D2F-8788-D7B7553C9A7B}" srcOrd="0" destOrd="0" presId="urn:microsoft.com/office/officeart/2005/8/layout/vList5"/>
    <dgm:cxn modelId="{955F6343-FDB7-4CF6-8C1E-AFCD543F7CE2}" srcId="{E6D0EABE-0323-4D8A-9390-B36A25BCFFC1}" destId="{4A4C9CF1-CAA9-4F79-963E-E30A9CE40B78}" srcOrd="1" destOrd="0" parTransId="{A61566E0-206E-4032-9951-623F75F18973}" sibTransId="{FF93A3EE-274D-4AC8-879C-BBDD39EE8B58}"/>
    <dgm:cxn modelId="{ED853066-8A2F-41CE-A5A2-53BE95A0EF1F}" type="presOf" srcId="{1850BDBC-A210-4E86-AC32-D6A013AF21EE}" destId="{70965649-205C-4816-9031-F51D3697F42E}" srcOrd="0" destOrd="0" presId="urn:microsoft.com/office/officeart/2005/8/layout/vList5"/>
    <dgm:cxn modelId="{C7367C6A-6A67-4FEF-9F12-729E853EDD69}" type="presOf" srcId="{0E7C180A-6B5C-4F1E-880B-1A0AFC82EA8F}" destId="{0D82DAA6-C1A0-43BA-9FAB-9BA71387BCFA}" srcOrd="0" destOrd="3" presId="urn:microsoft.com/office/officeart/2005/8/layout/vList5"/>
    <dgm:cxn modelId="{251C194B-141A-49A2-AC3D-2618B467D67C}" srcId="{E6D0EABE-0323-4D8A-9390-B36A25BCFFC1}" destId="{EADE1278-D68E-432D-B1DD-D20F87FB0614}" srcOrd="2" destOrd="0" parTransId="{E89B5A09-82F8-4A9F-8872-4B0229C32F0F}" sibTransId="{4E85D88A-8213-4BAE-A828-F213206A3ED2}"/>
    <dgm:cxn modelId="{DACA7B79-A54F-454B-98D6-FFBDA797FECE}" type="presOf" srcId="{EADE1278-D68E-432D-B1DD-D20F87FB0614}" destId="{0D82DAA6-C1A0-43BA-9FAB-9BA71387BCFA}" srcOrd="0" destOrd="2" presId="urn:microsoft.com/office/officeart/2005/8/layout/vList5"/>
    <dgm:cxn modelId="{579C1B88-F2B0-4A66-9448-DF6CC94CC9BA}" type="presOf" srcId="{FA59D2F5-3734-4B12-9780-1A716A98DA5F}" destId="{5F664FD4-0ECA-4E15-A8BE-5D2320F9C744}" srcOrd="0" destOrd="1" presId="urn:microsoft.com/office/officeart/2005/8/layout/vList5"/>
    <dgm:cxn modelId="{C60773A2-F1C9-4310-897A-190115F5D96B}" srcId="{E6D0EABE-0323-4D8A-9390-B36A25BCFFC1}" destId="{0E7C180A-6B5C-4F1E-880B-1A0AFC82EA8F}" srcOrd="3" destOrd="0" parTransId="{B5849AC0-8052-4E03-8FCF-A88E5B2232DB}" sibTransId="{AB241832-8F59-4C38-AEC4-1177D1F7457E}"/>
    <dgm:cxn modelId="{83FEC7D8-9072-40FB-8978-8A49A5723E81}" type="presOf" srcId="{0C1B2D57-7CCA-4293-8C1D-D5D81E29EBAC}" destId="{0D82DAA6-C1A0-43BA-9FAB-9BA71387BCFA}" srcOrd="0" destOrd="4" presId="urn:microsoft.com/office/officeart/2005/8/layout/vList5"/>
    <dgm:cxn modelId="{05E45FDE-57BD-4D13-B588-23794E377993}" srcId="{8A3BA216-F8B5-423D-849D-9B56AC37E527}" destId="{FA59D2F5-3734-4B12-9780-1A716A98DA5F}" srcOrd="1" destOrd="0" parTransId="{15D39A45-4094-4D3B-A17C-95051B9939B7}" sibTransId="{5894D669-7B62-48A3-B0AD-EEE7B6A1CAC5}"/>
    <dgm:cxn modelId="{B89013E6-D99B-4801-8309-BEE1E9B369C9}" srcId="{E6D0EABE-0323-4D8A-9390-B36A25BCFFC1}" destId="{0C1B2D57-7CCA-4293-8C1D-D5D81E29EBAC}" srcOrd="4" destOrd="0" parTransId="{737F7BD5-59C9-41D9-A529-C1AE5CD3431E}" sibTransId="{C674055D-0E41-48FD-9888-CF8FCE1AD15C}"/>
    <dgm:cxn modelId="{991F76EB-ADDC-46A9-A7B1-2CF867FED911}" srcId="{1850BDBC-A210-4E86-AC32-D6A013AF21EE}" destId="{E6D0EABE-0323-4D8A-9390-B36A25BCFFC1}" srcOrd="1" destOrd="0" parTransId="{109E4077-08FD-4905-A846-F08A991A33E3}" sibTransId="{63C528A1-738A-4C95-826C-86017F960450}"/>
    <dgm:cxn modelId="{87BF4EF2-2DF1-49D8-8F41-259A799BDC55}" type="presOf" srcId="{5C891CA8-F605-410E-922A-06D704409189}" destId="{0D82DAA6-C1A0-43BA-9FAB-9BA71387BCFA}" srcOrd="0" destOrd="5" presId="urn:microsoft.com/office/officeart/2005/8/layout/vList5"/>
    <dgm:cxn modelId="{DECDE6FC-2B70-4325-8EFB-082CD0DA9D47}" srcId="{1850BDBC-A210-4E86-AC32-D6A013AF21EE}" destId="{8A3BA216-F8B5-423D-849D-9B56AC37E527}" srcOrd="0" destOrd="0" parTransId="{F7274E56-65D3-4AEA-9E4B-F52F97C4698A}" sibTransId="{3EB46F7A-22B1-4146-8D62-BEFB85748146}"/>
    <dgm:cxn modelId="{7355AEFE-D92A-4DB7-8E13-0689BF8F0423}" srcId="{E6D0EABE-0323-4D8A-9390-B36A25BCFFC1}" destId="{5C891CA8-F605-410E-922A-06D704409189}" srcOrd="5" destOrd="0" parTransId="{F983069E-657D-4876-A722-3ACAD39EE148}" sibTransId="{0217F512-4708-4117-A032-78B27D4293EB}"/>
    <dgm:cxn modelId="{CC1A9317-AB48-4879-BB39-DA4E9B068004}" type="presParOf" srcId="{70965649-205C-4816-9031-F51D3697F42E}" destId="{00587C42-A899-4ED9-BD27-20DDD24EDBD9}" srcOrd="0" destOrd="0" presId="urn:microsoft.com/office/officeart/2005/8/layout/vList5"/>
    <dgm:cxn modelId="{9E6728CC-C380-4476-A4BB-F0E0F8D5EBD8}" type="presParOf" srcId="{00587C42-A899-4ED9-BD27-20DDD24EDBD9}" destId="{63940328-F971-4DCA-9060-C0D0CFFAF912}" srcOrd="0" destOrd="0" presId="urn:microsoft.com/office/officeart/2005/8/layout/vList5"/>
    <dgm:cxn modelId="{714F7AFF-221C-4447-91C2-33E3A3CA34CA}" type="presParOf" srcId="{00587C42-A899-4ED9-BD27-20DDD24EDBD9}" destId="{5F664FD4-0ECA-4E15-A8BE-5D2320F9C744}" srcOrd="1" destOrd="0" presId="urn:microsoft.com/office/officeart/2005/8/layout/vList5"/>
    <dgm:cxn modelId="{6AED539C-46B5-4A3C-A632-1B4A5FAE75EB}" type="presParOf" srcId="{70965649-205C-4816-9031-F51D3697F42E}" destId="{1579D786-1C49-4659-8C75-56DF63C210A9}" srcOrd="1" destOrd="0" presId="urn:microsoft.com/office/officeart/2005/8/layout/vList5"/>
    <dgm:cxn modelId="{DD6973B1-6C4D-45CF-B0A1-FA2FE4CBCA5F}" type="presParOf" srcId="{70965649-205C-4816-9031-F51D3697F42E}" destId="{4241255F-ABF0-41A0-9983-EB5DCFA3E39E}" srcOrd="2" destOrd="0" presId="urn:microsoft.com/office/officeart/2005/8/layout/vList5"/>
    <dgm:cxn modelId="{64C495A4-4326-4611-BED5-37E382DB0212}" type="presParOf" srcId="{4241255F-ABF0-41A0-9983-EB5DCFA3E39E}" destId="{9A36862C-4A92-4D2F-8788-D7B7553C9A7B}" srcOrd="0" destOrd="0" presId="urn:microsoft.com/office/officeart/2005/8/layout/vList5"/>
    <dgm:cxn modelId="{4E6182EB-68C1-4578-B2D8-0CE0F2E13BAD}" type="presParOf" srcId="{4241255F-ABF0-41A0-9983-EB5DCFA3E39E}" destId="{0D82DAA6-C1A0-43BA-9FAB-9BA71387BC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9DAF6-F269-495C-A9C2-1B24CDE074DC}" type="doc">
      <dgm:prSet loTypeId="urn:microsoft.com/office/officeart/2005/8/layout/process4" loCatId="process" qsTypeId="urn:microsoft.com/office/officeart/2005/8/quickstyle/simple1" qsCatId="simple" csTypeId="urn:microsoft.com/office/officeart/2005/8/colors/accent4_2" csCatId="accent4" phldr="1"/>
      <dgm:spPr/>
      <dgm:t>
        <a:bodyPr/>
        <a:lstStyle/>
        <a:p>
          <a:endParaRPr lang="en-US"/>
        </a:p>
      </dgm:t>
    </dgm:pt>
    <dgm:pt modelId="{1A3E74F6-E2C9-4DF1-9C42-5337F8BDE6E7}">
      <dgm:prSet phldrT="[Text]" custT="1"/>
      <dgm:spPr/>
      <dgm:t>
        <a:bodyPr/>
        <a:lstStyle/>
        <a:p>
          <a:r>
            <a:rPr lang="en-US" sz="1600" b="1" dirty="0">
              <a:latin typeface="Arial" panose="020B0604020202020204" pitchFamily="34" charset="0"/>
              <a:cs typeface="Arial" panose="020B0604020202020204" pitchFamily="34" charset="0"/>
            </a:rPr>
            <a:t>Apprentices apply online beginning August 2018</a:t>
          </a:r>
        </a:p>
      </dgm:t>
    </dgm:pt>
    <dgm:pt modelId="{15E1C9D8-5E69-451E-B227-D0FB61614EAD}" type="parTrans" cxnId="{E5FD0D9E-D5E3-4792-81A8-5659BC59AAAA}">
      <dgm:prSet/>
      <dgm:spPr/>
      <dgm:t>
        <a:bodyPr/>
        <a:lstStyle/>
        <a:p>
          <a:endParaRPr lang="en-US" sz="2000"/>
        </a:p>
      </dgm:t>
    </dgm:pt>
    <dgm:pt modelId="{99B17438-DBB0-4A44-872C-8CA083A6F6BB}" type="sibTrans" cxnId="{E5FD0D9E-D5E3-4792-81A8-5659BC59AAAA}">
      <dgm:prSet/>
      <dgm:spPr/>
      <dgm:t>
        <a:bodyPr/>
        <a:lstStyle/>
        <a:p>
          <a:endParaRPr lang="en-US" sz="2000"/>
        </a:p>
      </dgm:t>
    </dgm:pt>
    <dgm:pt modelId="{73E3CFD8-43C2-4141-930C-37EAC3DADD99}">
      <dgm:prSet phldrT="[Text]" custT="1"/>
      <dgm:spPr/>
      <dgm:t>
        <a:bodyPr/>
        <a:lstStyle/>
        <a:p>
          <a:endParaRPr lang="en-US" sz="1200" dirty="0">
            <a:latin typeface="Arial" panose="020B0604020202020204" pitchFamily="34" charset="0"/>
            <a:cs typeface="Arial" panose="020B0604020202020204" pitchFamily="34" charset="0"/>
          </a:endParaRPr>
        </a:p>
      </dgm:t>
    </dgm:pt>
    <dgm:pt modelId="{87793E3F-4844-43F6-ABE4-BE41B851B95B}" type="parTrans" cxnId="{6C757CB7-8F49-49D8-BA58-2ECB4E293D35}">
      <dgm:prSet/>
      <dgm:spPr/>
      <dgm:t>
        <a:bodyPr/>
        <a:lstStyle/>
        <a:p>
          <a:endParaRPr lang="en-US" sz="2000"/>
        </a:p>
      </dgm:t>
    </dgm:pt>
    <dgm:pt modelId="{6F550C82-C777-4C90-B6F4-0FAC80940CE5}" type="sibTrans" cxnId="{6C757CB7-8F49-49D8-BA58-2ECB4E293D35}">
      <dgm:prSet/>
      <dgm:spPr/>
      <dgm:t>
        <a:bodyPr/>
        <a:lstStyle/>
        <a:p>
          <a:endParaRPr lang="en-US" sz="2000"/>
        </a:p>
      </dgm:t>
    </dgm:pt>
    <dgm:pt modelId="{B8347FC4-2FF1-48A8-AE7B-AB86B2726062}">
      <dgm:prSet phldrT="[Text]" custT="1"/>
      <dgm:spPr/>
      <dgm:t>
        <a:bodyPr/>
        <a:lstStyle/>
        <a:p>
          <a:r>
            <a:rPr lang="en-US" sz="1600" b="1" dirty="0">
              <a:latin typeface="Arial" panose="020B0604020202020204" pitchFamily="34" charset="0"/>
              <a:cs typeface="Arial" panose="020B0604020202020204" pitchFamily="34" charset="0"/>
            </a:rPr>
            <a:t>First Round Assessment </a:t>
          </a:r>
        </a:p>
      </dgm:t>
    </dgm:pt>
    <dgm:pt modelId="{A18CC695-8AE5-4D02-94EF-742C1E44201A}" type="parTrans" cxnId="{B663E59C-894C-483C-A1FD-D06FB9BB7706}">
      <dgm:prSet/>
      <dgm:spPr/>
      <dgm:t>
        <a:bodyPr/>
        <a:lstStyle/>
        <a:p>
          <a:endParaRPr lang="en-US" sz="2000"/>
        </a:p>
      </dgm:t>
    </dgm:pt>
    <dgm:pt modelId="{E8DB548D-A216-449C-8BCF-06A702589665}" type="sibTrans" cxnId="{B663E59C-894C-483C-A1FD-D06FB9BB7706}">
      <dgm:prSet/>
      <dgm:spPr/>
      <dgm:t>
        <a:bodyPr/>
        <a:lstStyle/>
        <a:p>
          <a:endParaRPr lang="en-US" sz="2000"/>
        </a:p>
      </dgm:t>
    </dgm:pt>
    <dgm:pt modelId="{A2A211DA-A454-4F5D-83B0-06CBB3CD6659}">
      <dgm:prSet phldrT="[Text]" custT="1"/>
      <dgm:spPr/>
      <dgm:t>
        <a:bodyPr/>
        <a:lstStyle/>
        <a:p>
          <a:r>
            <a:rPr lang="en-US" sz="1200" dirty="0">
              <a:latin typeface="Arial" panose="020B0604020202020204" pitchFamily="34" charset="0"/>
              <a:cs typeface="Arial" panose="020B0604020202020204" pitchFamily="34" charset="0"/>
            </a:rPr>
            <a:t>Complete Digital Interview with Aon</a:t>
          </a:r>
        </a:p>
      </dgm:t>
    </dgm:pt>
    <dgm:pt modelId="{CF42E71A-EA57-4E9C-9BD6-42C99B3639F5}" type="parTrans" cxnId="{DAFA094E-DED4-414E-B1FC-D8A23C1D9FC2}">
      <dgm:prSet/>
      <dgm:spPr/>
      <dgm:t>
        <a:bodyPr/>
        <a:lstStyle/>
        <a:p>
          <a:endParaRPr lang="en-US" sz="2000"/>
        </a:p>
      </dgm:t>
    </dgm:pt>
    <dgm:pt modelId="{FFDD6415-86D6-4FBA-84AA-8E01A1F40B04}" type="sibTrans" cxnId="{DAFA094E-DED4-414E-B1FC-D8A23C1D9FC2}">
      <dgm:prSet/>
      <dgm:spPr/>
      <dgm:t>
        <a:bodyPr/>
        <a:lstStyle/>
        <a:p>
          <a:endParaRPr lang="en-US" sz="2000"/>
        </a:p>
      </dgm:t>
    </dgm:pt>
    <dgm:pt modelId="{FD6A601A-B41A-4550-8810-E8F2C237945B}">
      <dgm:prSet phldrT="[Text]" custT="1"/>
      <dgm:spPr/>
      <dgm:t>
        <a:bodyPr/>
        <a:lstStyle/>
        <a:p>
          <a:r>
            <a:rPr lang="en-US" sz="1200" dirty="0">
              <a:latin typeface="Arial" panose="020B0604020202020204" pitchFamily="34" charset="0"/>
              <a:cs typeface="Arial" panose="020B0604020202020204" pitchFamily="34" charset="0"/>
            </a:rPr>
            <a:t>Confirm College Readiness with HWC or Harper Admissions</a:t>
          </a:r>
        </a:p>
      </dgm:t>
    </dgm:pt>
    <dgm:pt modelId="{FEE0050D-DFDE-4042-852E-04B993C17BB2}" type="parTrans" cxnId="{89F4BE18-F353-4C68-92EC-BEEB25C923F8}">
      <dgm:prSet/>
      <dgm:spPr/>
      <dgm:t>
        <a:bodyPr/>
        <a:lstStyle/>
        <a:p>
          <a:endParaRPr lang="en-US" sz="2000"/>
        </a:p>
      </dgm:t>
    </dgm:pt>
    <dgm:pt modelId="{752E1D79-0DE5-41D7-8808-7FE1E4992F70}" type="sibTrans" cxnId="{89F4BE18-F353-4C68-92EC-BEEB25C923F8}">
      <dgm:prSet/>
      <dgm:spPr/>
      <dgm:t>
        <a:bodyPr/>
        <a:lstStyle/>
        <a:p>
          <a:endParaRPr lang="en-US" sz="2000"/>
        </a:p>
      </dgm:t>
    </dgm:pt>
    <dgm:pt modelId="{433C7007-B575-4072-AA96-117E805143BC}">
      <dgm:prSet phldrT="[Text]" custT="1"/>
      <dgm:spPr/>
      <dgm:t>
        <a:bodyPr/>
        <a:lstStyle/>
        <a:p>
          <a:r>
            <a:rPr lang="en-US" sz="1600" b="1" dirty="0">
              <a:latin typeface="Arial" panose="020B0604020202020204" pitchFamily="34" charset="0"/>
              <a:cs typeface="Arial" panose="020B0604020202020204" pitchFamily="34" charset="0"/>
            </a:rPr>
            <a:t>Final Round Interviews in October and November 2018</a:t>
          </a:r>
        </a:p>
      </dgm:t>
    </dgm:pt>
    <dgm:pt modelId="{2B4F1DDE-4533-4A48-BF51-CA94AA863F8A}" type="parTrans" cxnId="{74BC09B7-3A87-4C46-8420-A7A974A4BBD7}">
      <dgm:prSet/>
      <dgm:spPr/>
      <dgm:t>
        <a:bodyPr/>
        <a:lstStyle/>
        <a:p>
          <a:endParaRPr lang="en-US" sz="2000"/>
        </a:p>
      </dgm:t>
    </dgm:pt>
    <dgm:pt modelId="{D804DF5B-407B-472C-A6B6-67336251221E}" type="sibTrans" cxnId="{74BC09B7-3A87-4C46-8420-A7A974A4BBD7}">
      <dgm:prSet/>
      <dgm:spPr/>
      <dgm:t>
        <a:bodyPr/>
        <a:lstStyle/>
        <a:p>
          <a:endParaRPr lang="en-US" sz="2000"/>
        </a:p>
      </dgm:t>
    </dgm:pt>
    <dgm:pt modelId="{81B0D8CA-43CC-448D-B6AE-CD48D2018CDD}">
      <dgm:prSet phldrT="[Text]" custT="1"/>
      <dgm:spPr/>
      <dgm:t>
        <a:bodyPr/>
        <a:lstStyle/>
        <a:p>
          <a:r>
            <a:rPr lang="en-US" sz="1200" dirty="0">
              <a:latin typeface="Arial" panose="020B0604020202020204" pitchFamily="34" charset="0"/>
              <a:cs typeface="Arial" panose="020B0604020202020204" pitchFamily="34" charset="0"/>
            </a:rPr>
            <a:t>In person interviews at Aon Center or Lincolnshire offices</a:t>
          </a:r>
        </a:p>
      </dgm:t>
    </dgm:pt>
    <dgm:pt modelId="{AF972FBD-EB04-42DE-A494-EAD6DEBFE4B9}" type="parTrans" cxnId="{C156C822-27B7-4591-8504-B240BE3219B0}">
      <dgm:prSet/>
      <dgm:spPr/>
      <dgm:t>
        <a:bodyPr/>
        <a:lstStyle/>
        <a:p>
          <a:endParaRPr lang="en-US" sz="2000"/>
        </a:p>
      </dgm:t>
    </dgm:pt>
    <dgm:pt modelId="{59065E53-2F08-4201-A173-852DF902A105}" type="sibTrans" cxnId="{C156C822-27B7-4591-8504-B240BE3219B0}">
      <dgm:prSet/>
      <dgm:spPr/>
      <dgm:t>
        <a:bodyPr/>
        <a:lstStyle/>
        <a:p>
          <a:endParaRPr lang="en-US" sz="2000"/>
        </a:p>
      </dgm:t>
    </dgm:pt>
    <dgm:pt modelId="{6350CB73-0EAA-4F13-AE44-EF2D0A0B8925}">
      <dgm:prSet phldrT="[Text]" custT="1"/>
      <dgm:spPr/>
      <dgm:t>
        <a:bodyPr/>
        <a:lstStyle/>
        <a:p>
          <a:r>
            <a:rPr lang="en-US" sz="1200" dirty="0">
              <a:latin typeface="Arial" panose="020B0604020202020204" pitchFamily="34" charset="0"/>
              <a:cs typeface="Arial" panose="020B0604020202020204" pitchFamily="34" charset="0"/>
            </a:rPr>
            <a:t>Background check required, regardless of business unit</a:t>
          </a:r>
        </a:p>
      </dgm:t>
    </dgm:pt>
    <dgm:pt modelId="{A34F6460-05D0-44D2-ACBB-8FBC262E9830}" type="parTrans" cxnId="{A141BAD1-D0F0-4173-B027-68DBDD4B5B93}">
      <dgm:prSet/>
      <dgm:spPr/>
      <dgm:t>
        <a:bodyPr/>
        <a:lstStyle/>
        <a:p>
          <a:endParaRPr lang="en-US" sz="2000"/>
        </a:p>
      </dgm:t>
    </dgm:pt>
    <dgm:pt modelId="{9339156E-57A4-4967-8851-C112886DD35E}" type="sibTrans" cxnId="{A141BAD1-D0F0-4173-B027-68DBDD4B5B93}">
      <dgm:prSet/>
      <dgm:spPr/>
      <dgm:t>
        <a:bodyPr/>
        <a:lstStyle/>
        <a:p>
          <a:endParaRPr lang="en-US" sz="2000"/>
        </a:p>
      </dgm:t>
    </dgm:pt>
    <dgm:pt modelId="{02F0FCF3-E3EB-42F0-A2EA-997C11D52131}">
      <dgm:prSet phldrT="[Text]" custT="1"/>
      <dgm:spPr/>
      <dgm:t>
        <a:bodyPr/>
        <a:lstStyle/>
        <a:p>
          <a:r>
            <a:rPr lang="en-US" sz="1600" b="1" dirty="0">
              <a:latin typeface="Arial" panose="020B0604020202020204" pitchFamily="34" charset="0"/>
              <a:cs typeface="Arial" panose="020B0604020202020204" pitchFamily="34" charset="0"/>
            </a:rPr>
            <a:t>Offers Extended in December 2018</a:t>
          </a:r>
        </a:p>
      </dgm:t>
    </dgm:pt>
    <dgm:pt modelId="{9C8DA241-040D-4C8E-B640-EE432C6A9EE8}" type="parTrans" cxnId="{3DACDCE5-AC5A-4EEF-8144-2A0829896793}">
      <dgm:prSet/>
      <dgm:spPr/>
      <dgm:t>
        <a:bodyPr/>
        <a:lstStyle/>
        <a:p>
          <a:endParaRPr lang="en-US" sz="2000"/>
        </a:p>
      </dgm:t>
    </dgm:pt>
    <dgm:pt modelId="{F39E2DD9-89ED-4254-8691-5434F62689EB}" type="sibTrans" cxnId="{3DACDCE5-AC5A-4EEF-8144-2A0829896793}">
      <dgm:prSet/>
      <dgm:spPr/>
      <dgm:t>
        <a:bodyPr/>
        <a:lstStyle/>
        <a:p>
          <a:endParaRPr lang="en-US" sz="2000"/>
        </a:p>
      </dgm:t>
    </dgm:pt>
    <dgm:pt modelId="{B1149902-DF42-4065-8353-FC40AA5ECD2C}">
      <dgm:prSet phldrT="[Text]" custT="1"/>
      <dgm:spPr/>
      <dgm:t>
        <a:bodyPr/>
        <a:lstStyle/>
        <a:p>
          <a:r>
            <a:rPr lang="en-US" sz="1600" b="1" dirty="0">
              <a:latin typeface="Arial" panose="020B0604020202020204" pitchFamily="34" charset="0"/>
              <a:cs typeface="Arial" panose="020B0604020202020204" pitchFamily="34" charset="0"/>
            </a:rPr>
            <a:t>Begin at Aon</a:t>
          </a:r>
        </a:p>
      </dgm:t>
    </dgm:pt>
    <dgm:pt modelId="{60F9812E-1B23-48D7-83DF-C9A685140BC6}" type="parTrans" cxnId="{C389564E-EFDC-4766-92AC-83B77F82D763}">
      <dgm:prSet/>
      <dgm:spPr/>
      <dgm:t>
        <a:bodyPr/>
        <a:lstStyle/>
        <a:p>
          <a:endParaRPr lang="en-US" sz="2000"/>
        </a:p>
      </dgm:t>
    </dgm:pt>
    <dgm:pt modelId="{AAEC87F1-FFA5-47EF-BA82-DDB72912EFB6}" type="sibTrans" cxnId="{C389564E-EFDC-4766-92AC-83B77F82D763}">
      <dgm:prSet/>
      <dgm:spPr/>
      <dgm:t>
        <a:bodyPr/>
        <a:lstStyle/>
        <a:p>
          <a:endParaRPr lang="en-US" sz="2000"/>
        </a:p>
      </dgm:t>
    </dgm:pt>
    <dgm:pt modelId="{2E7E3ADD-55BA-4DC9-817F-9ABA2C1E31CB}">
      <dgm:prSet phldrT="[Text]" custT="1"/>
      <dgm:spPr/>
      <dgm:t>
        <a:bodyPr/>
        <a:lstStyle/>
        <a:p>
          <a:r>
            <a:rPr lang="en-US" sz="1200" dirty="0">
              <a:latin typeface="Arial" panose="020B0604020202020204" pitchFamily="34" charset="0"/>
              <a:cs typeface="Arial" panose="020B0604020202020204" pitchFamily="34" charset="0"/>
            </a:rPr>
            <a:t>Orientation: January 2019</a:t>
          </a:r>
        </a:p>
      </dgm:t>
    </dgm:pt>
    <dgm:pt modelId="{1D6E9D32-92C7-4C38-97CC-2498909E4C23}" type="parTrans" cxnId="{28191EC7-72FC-4766-8C88-B3211292DFD2}">
      <dgm:prSet/>
      <dgm:spPr/>
      <dgm:t>
        <a:bodyPr/>
        <a:lstStyle/>
        <a:p>
          <a:endParaRPr lang="en-US" sz="2000"/>
        </a:p>
      </dgm:t>
    </dgm:pt>
    <dgm:pt modelId="{D91DB20B-63B8-48AA-85CE-02D0E34B1294}" type="sibTrans" cxnId="{28191EC7-72FC-4766-8C88-B3211292DFD2}">
      <dgm:prSet/>
      <dgm:spPr/>
      <dgm:t>
        <a:bodyPr/>
        <a:lstStyle/>
        <a:p>
          <a:endParaRPr lang="en-US" sz="2000"/>
        </a:p>
      </dgm:t>
    </dgm:pt>
    <dgm:pt modelId="{4F473F2D-F060-445F-9E61-5263D0D24772}" type="pres">
      <dgm:prSet presAssocID="{14F9DAF6-F269-495C-A9C2-1B24CDE074DC}" presName="Name0" presStyleCnt="0">
        <dgm:presLayoutVars>
          <dgm:dir/>
          <dgm:animLvl val="lvl"/>
          <dgm:resizeHandles val="exact"/>
        </dgm:presLayoutVars>
      </dgm:prSet>
      <dgm:spPr/>
    </dgm:pt>
    <dgm:pt modelId="{E237BA08-A0C3-452B-B282-778BF0948F19}" type="pres">
      <dgm:prSet presAssocID="{B1149902-DF42-4065-8353-FC40AA5ECD2C}" presName="boxAndChildren" presStyleCnt="0"/>
      <dgm:spPr/>
    </dgm:pt>
    <dgm:pt modelId="{8E39A41E-6B82-43F1-B493-425CF143F635}" type="pres">
      <dgm:prSet presAssocID="{B1149902-DF42-4065-8353-FC40AA5ECD2C}" presName="parentTextBox" presStyleLbl="node1" presStyleIdx="0" presStyleCnt="5"/>
      <dgm:spPr/>
    </dgm:pt>
    <dgm:pt modelId="{D954FFA5-A7CF-43BF-85F5-02996AD32C24}" type="pres">
      <dgm:prSet presAssocID="{B1149902-DF42-4065-8353-FC40AA5ECD2C}" presName="entireBox" presStyleLbl="node1" presStyleIdx="0" presStyleCnt="5" custLinFactNeighborY="8711"/>
      <dgm:spPr/>
    </dgm:pt>
    <dgm:pt modelId="{C2D30C57-A86C-463B-9D02-24AE73AB83CE}" type="pres">
      <dgm:prSet presAssocID="{B1149902-DF42-4065-8353-FC40AA5ECD2C}" presName="descendantBox" presStyleCnt="0"/>
      <dgm:spPr/>
    </dgm:pt>
    <dgm:pt modelId="{8D6A3973-F344-4723-AA0B-D800A30220BD}" type="pres">
      <dgm:prSet presAssocID="{2E7E3ADD-55BA-4DC9-817F-9ABA2C1E31CB}" presName="childTextBox" presStyleLbl="fgAccFollowNode1" presStyleIdx="0" presStyleCnt="6">
        <dgm:presLayoutVars>
          <dgm:bulletEnabled val="1"/>
        </dgm:presLayoutVars>
      </dgm:prSet>
      <dgm:spPr/>
    </dgm:pt>
    <dgm:pt modelId="{A52F833D-AE84-443A-AB8E-4D4BD6798082}" type="pres">
      <dgm:prSet presAssocID="{F39E2DD9-89ED-4254-8691-5434F62689EB}" presName="sp" presStyleCnt="0"/>
      <dgm:spPr/>
    </dgm:pt>
    <dgm:pt modelId="{17807570-793A-4358-9116-D0454681956F}" type="pres">
      <dgm:prSet presAssocID="{02F0FCF3-E3EB-42F0-A2EA-997C11D52131}" presName="arrowAndChildren" presStyleCnt="0"/>
      <dgm:spPr/>
    </dgm:pt>
    <dgm:pt modelId="{36580180-DA16-48F2-AF45-67A8518B5591}" type="pres">
      <dgm:prSet presAssocID="{02F0FCF3-E3EB-42F0-A2EA-997C11D52131}" presName="parentTextArrow" presStyleLbl="node1" presStyleIdx="0" presStyleCnt="5"/>
      <dgm:spPr/>
    </dgm:pt>
    <dgm:pt modelId="{C52ADD56-6BBC-49B6-9F58-A502EB162630}" type="pres">
      <dgm:prSet presAssocID="{02F0FCF3-E3EB-42F0-A2EA-997C11D52131}" presName="arrow" presStyleLbl="node1" presStyleIdx="1" presStyleCnt="5"/>
      <dgm:spPr/>
    </dgm:pt>
    <dgm:pt modelId="{48516678-F14B-43C7-A571-87B0451D3833}" type="pres">
      <dgm:prSet presAssocID="{02F0FCF3-E3EB-42F0-A2EA-997C11D52131}" presName="descendantArrow" presStyleCnt="0"/>
      <dgm:spPr/>
    </dgm:pt>
    <dgm:pt modelId="{46DBCAB9-BE39-4D7C-9BAD-FD2630F9758E}" type="pres">
      <dgm:prSet presAssocID="{6350CB73-0EAA-4F13-AE44-EF2D0A0B8925}" presName="childTextArrow" presStyleLbl="fgAccFollowNode1" presStyleIdx="1" presStyleCnt="6">
        <dgm:presLayoutVars>
          <dgm:bulletEnabled val="1"/>
        </dgm:presLayoutVars>
      </dgm:prSet>
      <dgm:spPr/>
    </dgm:pt>
    <dgm:pt modelId="{38B47DC7-5C42-485F-85A9-47DB723FF555}" type="pres">
      <dgm:prSet presAssocID="{D804DF5B-407B-472C-A6B6-67336251221E}" presName="sp" presStyleCnt="0"/>
      <dgm:spPr/>
    </dgm:pt>
    <dgm:pt modelId="{6FD20032-64CF-42EA-B8EC-55CFE693E5E2}" type="pres">
      <dgm:prSet presAssocID="{433C7007-B575-4072-AA96-117E805143BC}" presName="arrowAndChildren" presStyleCnt="0"/>
      <dgm:spPr/>
    </dgm:pt>
    <dgm:pt modelId="{0C4E919E-62A6-42D5-AD16-A2826DDB2D5A}" type="pres">
      <dgm:prSet presAssocID="{433C7007-B575-4072-AA96-117E805143BC}" presName="parentTextArrow" presStyleLbl="node1" presStyleIdx="1" presStyleCnt="5"/>
      <dgm:spPr/>
    </dgm:pt>
    <dgm:pt modelId="{ADC22C3C-44F4-4A6A-BD1A-54E8F0A2667A}" type="pres">
      <dgm:prSet presAssocID="{433C7007-B575-4072-AA96-117E805143BC}" presName="arrow" presStyleLbl="node1" presStyleIdx="2" presStyleCnt="5"/>
      <dgm:spPr/>
    </dgm:pt>
    <dgm:pt modelId="{DCBEC21C-CBE0-4412-B7A0-FE66F7158AFD}" type="pres">
      <dgm:prSet presAssocID="{433C7007-B575-4072-AA96-117E805143BC}" presName="descendantArrow" presStyleCnt="0"/>
      <dgm:spPr/>
    </dgm:pt>
    <dgm:pt modelId="{47BE0A62-53F2-406B-8B5D-4239EB2817AE}" type="pres">
      <dgm:prSet presAssocID="{81B0D8CA-43CC-448D-B6AE-CD48D2018CDD}" presName="childTextArrow" presStyleLbl="fgAccFollowNode1" presStyleIdx="2" presStyleCnt="6">
        <dgm:presLayoutVars>
          <dgm:bulletEnabled val="1"/>
        </dgm:presLayoutVars>
      </dgm:prSet>
      <dgm:spPr/>
    </dgm:pt>
    <dgm:pt modelId="{7EF62C90-D41D-4593-8FC4-68A3A46C6775}" type="pres">
      <dgm:prSet presAssocID="{E8DB548D-A216-449C-8BCF-06A702589665}" presName="sp" presStyleCnt="0"/>
      <dgm:spPr/>
    </dgm:pt>
    <dgm:pt modelId="{A2ED3E58-8E44-457A-9512-28957F604CEF}" type="pres">
      <dgm:prSet presAssocID="{B8347FC4-2FF1-48A8-AE7B-AB86B2726062}" presName="arrowAndChildren" presStyleCnt="0"/>
      <dgm:spPr/>
    </dgm:pt>
    <dgm:pt modelId="{ACC51C0C-91CB-4CC6-B070-AE6D31063226}" type="pres">
      <dgm:prSet presAssocID="{B8347FC4-2FF1-48A8-AE7B-AB86B2726062}" presName="parentTextArrow" presStyleLbl="node1" presStyleIdx="2" presStyleCnt="5"/>
      <dgm:spPr/>
    </dgm:pt>
    <dgm:pt modelId="{75183EA1-2402-4A1B-B367-DA774430B823}" type="pres">
      <dgm:prSet presAssocID="{B8347FC4-2FF1-48A8-AE7B-AB86B2726062}" presName="arrow" presStyleLbl="node1" presStyleIdx="3" presStyleCnt="5"/>
      <dgm:spPr/>
    </dgm:pt>
    <dgm:pt modelId="{05045AEA-BD46-472F-9BB2-3311D8500F94}" type="pres">
      <dgm:prSet presAssocID="{B8347FC4-2FF1-48A8-AE7B-AB86B2726062}" presName="descendantArrow" presStyleCnt="0"/>
      <dgm:spPr/>
    </dgm:pt>
    <dgm:pt modelId="{CECAAA4B-6F39-41EF-B2BF-4F3DF98FE04D}" type="pres">
      <dgm:prSet presAssocID="{A2A211DA-A454-4F5D-83B0-06CBB3CD6659}" presName="childTextArrow" presStyleLbl="fgAccFollowNode1" presStyleIdx="3" presStyleCnt="6">
        <dgm:presLayoutVars>
          <dgm:bulletEnabled val="1"/>
        </dgm:presLayoutVars>
      </dgm:prSet>
      <dgm:spPr/>
    </dgm:pt>
    <dgm:pt modelId="{033550EF-AA88-4909-8824-CAA65DEB43A2}" type="pres">
      <dgm:prSet presAssocID="{FD6A601A-B41A-4550-8810-E8F2C237945B}" presName="childTextArrow" presStyleLbl="fgAccFollowNode1" presStyleIdx="4" presStyleCnt="6">
        <dgm:presLayoutVars>
          <dgm:bulletEnabled val="1"/>
        </dgm:presLayoutVars>
      </dgm:prSet>
      <dgm:spPr/>
    </dgm:pt>
    <dgm:pt modelId="{CAB6943C-FF0F-472B-BB7B-CDD185976282}" type="pres">
      <dgm:prSet presAssocID="{99B17438-DBB0-4A44-872C-8CA083A6F6BB}" presName="sp" presStyleCnt="0"/>
      <dgm:spPr/>
    </dgm:pt>
    <dgm:pt modelId="{59D5B3AC-9841-4170-95D6-A705D34B24F7}" type="pres">
      <dgm:prSet presAssocID="{1A3E74F6-E2C9-4DF1-9C42-5337F8BDE6E7}" presName="arrowAndChildren" presStyleCnt="0"/>
      <dgm:spPr/>
    </dgm:pt>
    <dgm:pt modelId="{421596AF-749A-47F3-A177-7266318C11A5}" type="pres">
      <dgm:prSet presAssocID="{1A3E74F6-E2C9-4DF1-9C42-5337F8BDE6E7}" presName="parentTextArrow" presStyleLbl="node1" presStyleIdx="3" presStyleCnt="5"/>
      <dgm:spPr/>
    </dgm:pt>
    <dgm:pt modelId="{90FCED52-F37C-4B25-960F-36D16FE5721C}" type="pres">
      <dgm:prSet presAssocID="{1A3E74F6-E2C9-4DF1-9C42-5337F8BDE6E7}" presName="arrow" presStyleLbl="node1" presStyleIdx="4" presStyleCnt="5"/>
      <dgm:spPr/>
    </dgm:pt>
    <dgm:pt modelId="{4A5B7E8B-3791-4D7B-8801-9A2B9775CB65}" type="pres">
      <dgm:prSet presAssocID="{1A3E74F6-E2C9-4DF1-9C42-5337F8BDE6E7}" presName="descendantArrow" presStyleCnt="0"/>
      <dgm:spPr/>
    </dgm:pt>
    <dgm:pt modelId="{43523724-643B-4D27-8F00-B8B12AE6DD34}" type="pres">
      <dgm:prSet presAssocID="{73E3CFD8-43C2-4141-930C-37EAC3DADD99}" presName="childTextArrow" presStyleLbl="fgAccFollowNode1" presStyleIdx="5" presStyleCnt="6">
        <dgm:presLayoutVars>
          <dgm:bulletEnabled val="1"/>
        </dgm:presLayoutVars>
      </dgm:prSet>
      <dgm:spPr/>
    </dgm:pt>
  </dgm:ptLst>
  <dgm:cxnLst>
    <dgm:cxn modelId="{6C2E4B00-E943-45D1-BF4F-E693B7C8E72F}" type="presOf" srcId="{B1149902-DF42-4065-8353-FC40AA5ECD2C}" destId="{D954FFA5-A7CF-43BF-85F5-02996AD32C24}" srcOrd="1" destOrd="0" presId="urn:microsoft.com/office/officeart/2005/8/layout/process4"/>
    <dgm:cxn modelId="{26F00F18-8328-424F-B801-D97B785D5326}" type="presOf" srcId="{433C7007-B575-4072-AA96-117E805143BC}" destId="{0C4E919E-62A6-42D5-AD16-A2826DDB2D5A}" srcOrd="0" destOrd="0" presId="urn:microsoft.com/office/officeart/2005/8/layout/process4"/>
    <dgm:cxn modelId="{89F4BE18-F353-4C68-92EC-BEEB25C923F8}" srcId="{B8347FC4-2FF1-48A8-AE7B-AB86B2726062}" destId="{FD6A601A-B41A-4550-8810-E8F2C237945B}" srcOrd="1" destOrd="0" parTransId="{FEE0050D-DFDE-4042-852E-04B993C17BB2}" sibTransId="{752E1D79-0DE5-41D7-8808-7FE1E4992F70}"/>
    <dgm:cxn modelId="{72B0E118-0707-4A0E-B8A6-730C356189C7}" type="presOf" srcId="{A2A211DA-A454-4F5D-83B0-06CBB3CD6659}" destId="{CECAAA4B-6F39-41EF-B2BF-4F3DF98FE04D}" srcOrd="0" destOrd="0" presId="urn:microsoft.com/office/officeart/2005/8/layout/process4"/>
    <dgm:cxn modelId="{C156C822-27B7-4591-8504-B240BE3219B0}" srcId="{433C7007-B575-4072-AA96-117E805143BC}" destId="{81B0D8CA-43CC-448D-B6AE-CD48D2018CDD}" srcOrd="0" destOrd="0" parTransId="{AF972FBD-EB04-42DE-A494-EAD6DEBFE4B9}" sibTransId="{59065E53-2F08-4201-A173-852DF902A105}"/>
    <dgm:cxn modelId="{1294C148-4BD0-402A-AB73-5B9455ECFCF8}" type="presOf" srcId="{6350CB73-0EAA-4F13-AE44-EF2D0A0B8925}" destId="{46DBCAB9-BE39-4D7C-9BAD-FD2630F9758E}" srcOrd="0" destOrd="0" presId="urn:microsoft.com/office/officeart/2005/8/layout/process4"/>
    <dgm:cxn modelId="{E060B849-B943-481E-B848-159BB549EDE3}" type="presOf" srcId="{FD6A601A-B41A-4550-8810-E8F2C237945B}" destId="{033550EF-AA88-4909-8824-CAA65DEB43A2}" srcOrd="0" destOrd="0" presId="urn:microsoft.com/office/officeart/2005/8/layout/process4"/>
    <dgm:cxn modelId="{DAFA094E-DED4-414E-B1FC-D8A23C1D9FC2}" srcId="{B8347FC4-2FF1-48A8-AE7B-AB86B2726062}" destId="{A2A211DA-A454-4F5D-83B0-06CBB3CD6659}" srcOrd="0" destOrd="0" parTransId="{CF42E71A-EA57-4E9C-9BD6-42C99B3639F5}" sibTransId="{FFDD6415-86D6-4FBA-84AA-8E01A1F40B04}"/>
    <dgm:cxn modelId="{C389564E-EFDC-4766-92AC-83B77F82D763}" srcId="{14F9DAF6-F269-495C-A9C2-1B24CDE074DC}" destId="{B1149902-DF42-4065-8353-FC40AA5ECD2C}" srcOrd="4" destOrd="0" parTransId="{60F9812E-1B23-48D7-83DF-C9A685140BC6}" sibTransId="{AAEC87F1-FFA5-47EF-BA82-DDB72912EFB6}"/>
    <dgm:cxn modelId="{F9988E6E-E852-4EBF-9A23-5AC7F8B8BDEB}" type="presOf" srcId="{B8347FC4-2FF1-48A8-AE7B-AB86B2726062}" destId="{75183EA1-2402-4A1B-B367-DA774430B823}" srcOrd="1" destOrd="0" presId="urn:microsoft.com/office/officeart/2005/8/layout/process4"/>
    <dgm:cxn modelId="{1431E678-DE9B-4B57-B6C9-984AAAB0B48C}" type="presOf" srcId="{B1149902-DF42-4065-8353-FC40AA5ECD2C}" destId="{8E39A41E-6B82-43F1-B493-425CF143F635}" srcOrd="0" destOrd="0" presId="urn:microsoft.com/office/officeart/2005/8/layout/process4"/>
    <dgm:cxn modelId="{58776490-E241-4C14-A86F-4AC2BC61F962}" type="presOf" srcId="{433C7007-B575-4072-AA96-117E805143BC}" destId="{ADC22C3C-44F4-4A6A-BD1A-54E8F0A2667A}" srcOrd="1" destOrd="0" presId="urn:microsoft.com/office/officeart/2005/8/layout/process4"/>
    <dgm:cxn modelId="{FCF8B897-24A3-489C-B992-6D3A23910DEB}" type="presOf" srcId="{02F0FCF3-E3EB-42F0-A2EA-997C11D52131}" destId="{36580180-DA16-48F2-AF45-67A8518B5591}" srcOrd="0" destOrd="0" presId="urn:microsoft.com/office/officeart/2005/8/layout/process4"/>
    <dgm:cxn modelId="{B663E59C-894C-483C-A1FD-D06FB9BB7706}" srcId="{14F9DAF6-F269-495C-A9C2-1B24CDE074DC}" destId="{B8347FC4-2FF1-48A8-AE7B-AB86B2726062}" srcOrd="1" destOrd="0" parTransId="{A18CC695-8AE5-4D02-94EF-742C1E44201A}" sibTransId="{E8DB548D-A216-449C-8BCF-06A702589665}"/>
    <dgm:cxn modelId="{E5FD0D9E-D5E3-4792-81A8-5659BC59AAAA}" srcId="{14F9DAF6-F269-495C-A9C2-1B24CDE074DC}" destId="{1A3E74F6-E2C9-4DF1-9C42-5337F8BDE6E7}" srcOrd="0" destOrd="0" parTransId="{15E1C9D8-5E69-451E-B227-D0FB61614EAD}" sibTransId="{99B17438-DBB0-4A44-872C-8CA083A6F6BB}"/>
    <dgm:cxn modelId="{07DAA1AC-EC96-426F-ABCE-2D8FA478006B}" type="presOf" srcId="{2E7E3ADD-55BA-4DC9-817F-9ABA2C1E31CB}" destId="{8D6A3973-F344-4723-AA0B-D800A30220BD}" srcOrd="0" destOrd="0" presId="urn:microsoft.com/office/officeart/2005/8/layout/process4"/>
    <dgm:cxn modelId="{74BC09B7-3A87-4C46-8420-A7A974A4BBD7}" srcId="{14F9DAF6-F269-495C-A9C2-1B24CDE074DC}" destId="{433C7007-B575-4072-AA96-117E805143BC}" srcOrd="2" destOrd="0" parTransId="{2B4F1DDE-4533-4A48-BF51-CA94AA863F8A}" sibTransId="{D804DF5B-407B-472C-A6B6-67336251221E}"/>
    <dgm:cxn modelId="{6C757CB7-8F49-49D8-BA58-2ECB4E293D35}" srcId="{1A3E74F6-E2C9-4DF1-9C42-5337F8BDE6E7}" destId="{73E3CFD8-43C2-4141-930C-37EAC3DADD99}" srcOrd="0" destOrd="0" parTransId="{87793E3F-4844-43F6-ABE4-BE41B851B95B}" sibTransId="{6F550C82-C777-4C90-B6F4-0FAC80940CE5}"/>
    <dgm:cxn modelId="{F3A3ACC0-7B68-4105-B688-C0D8A28555A8}" type="presOf" srcId="{73E3CFD8-43C2-4141-930C-37EAC3DADD99}" destId="{43523724-643B-4D27-8F00-B8B12AE6DD34}" srcOrd="0" destOrd="0" presId="urn:microsoft.com/office/officeart/2005/8/layout/process4"/>
    <dgm:cxn modelId="{28191EC7-72FC-4766-8C88-B3211292DFD2}" srcId="{B1149902-DF42-4065-8353-FC40AA5ECD2C}" destId="{2E7E3ADD-55BA-4DC9-817F-9ABA2C1E31CB}" srcOrd="0" destOrd="0" parTransId="{1D6E9D32-92C7-4C38-97CC-2498909E4C23}" sibTransId="{D91DB20B-63B8-48AA-85CE-02D0E34B1294}"/>
    <dgm:cxn modelId="{A141BAD1-D0F0-4173-B027-68DBDD4B5B93}" srcId="{02F0FCF3-E3EB-42F0-A2EA-997C11D52131}" destId="{6350CB73-0EAA-4F13-AE44-EF2D0A0B8925}" srcOrd="0" destOrd="0" parTransId="{A34F6460-05D0-44D2-ACBB-8FBC262E9830}" sibTransId="{9339156E-57A4-4967-8851-C112886DD35E}"/>
    <dgm:cxn modelId="{9231F3D2-7B57-4B5E-94FB-DE61D0D5A5FC}" type="presOf" srcId="{02F0FCF3-E3EB-42F0-A2EA-997C11D52131}" destId="{C52ADD56-6BBC-49B6-9F58-A502EB162630}" srcOrd="1" destOrd="0" presId="urn:microsoft.com/office/officeart/2005/8/layout/process4"/>
    <dgm:cxn modelId="{3DACDCE5-AC5A-4EEF-8144-2A0829896793}" srcId="{14F9DAF6-F269-495C-A9C2-1B24CDE074DC}" destId="{02F0FCF3-E3EB-42F0-A2EA-997C11D52131}" srcOrd="3" destOrd="0" parTransId="{9C8DA241-040D-4C8E-B640-EE432C6A9EE8}" sibTransId="{F39E2DD9-89ED-4254-8691-5434F62689EB}"/>
    <dgm:cxn modelId="{FE3C9AE7-C7ED-486A-B80A-B5A1A2CFB452}" type="presOf" srcId="{1A3E74F6-E2C9-4DF1-9C42-5337F8BDE6E7}" destId="{90FCED52-F37C-4B25-960F-36D16FE5721C}" srcOrd="1" destOrd="0" presId="urn:microsoft.com/office/officeart/2005/8/layout/process4"/>
    <dgm:cxn modelId="{22F174F0-B8BB-4671-A806-C00698639B79}" type="presOf" srcId="{1A3E74F6-E2C9-4DF1-9C42-5337F8BDE6E7}" destId="{421596AF-749A-47F3-A177-7266318C11A5}" srcOrd="0" destOrd="0" presId="urn:microsoft.com/office/officeart/2005/8/layout/process4"/>
    <dgm:cxn modelId="{158A29F5-692D-41DF-9D64-4531A80EB97D}" type="presOf" srcId="{14F9DAF6-F269-495C-A9C2-1B24CDE074DC}" destId="{4F473F2D-F060-445F-9E61-5263D0D24772}" srcOrd="0" destOrd="0" presId="urn:microsoft.com/office/officeart/2005/8/layout/process4"/>
    <dgm:cxn modelId="{CA74F6F5-B2A3-48B1-B43A-7EC1CEB2AAD4}" type="presOf" srcId="{B8347FC4-2FF1-48A8-AE7B-AB86B2726062}" destId="{ACC51C0C-91CB-4CC6-B070-AE6D31063226}" srcOrd="0" destOrd="0" presId="urn:microsoft.com/office/officeart/2005/8/layout/process4"/>
    <dgm:cxn modelId="{2DE550FB-D454-4DF9-AA25-740A9E1A8300}" type="presOf" srcId="{81B0D8CA-43CC-448D-B6AE-CD48D2018CDD}" destId="{47BE0A62-53F2-406B-8B5D-4239EB2817AE}" srcOrd="0" destOrd="0" presId="urn:microsoft.com/office/officeart/2005/8/layout/process4"/>
    <dgm:cxn modelId="{7D7E7D29-13C1-49CC-957F-06B811E9F2A9}" type="presParOf" srcId="{4F473F2D-F060-445F-9E61-5263D0D24772}" destId="{E237BA08-A0C3-452B-B282-778BF0948F19}" srcOrd="0" destOrd="0" presId="urn:microsoft.com/office/officeart/2005/8/layout/process4"/>
    <dgm:cxn modelId="{9B32C5B5-85B4-42CE-9E47-FC1C098D917B}" type="presParOf" srcId="{E237BA08-A0C3-452B-B282-778BF0948F19}" destId="{8E39A41E-6B82-43F1-B493-425CF143F635}" srcOrd="0" destOrd="0" presId="urn:microsoft.com/office/officeart/2005/8/layout/process4"/>
    <dgm:cxn modelId="{2396090D-69C3-4146-917C-9F998324B7BD}" type="presParOf" srcId="{E237BA08-A0C3-452B-B282-778BF0948F19}" destId="{D954FFA5-A7CF-43BF-85F5-02996AD32C24}" srcOrd="1" destOrd="0" presId="urn:microsoft.com/office/officeart/2005/8/layout/process4"/>
    <dgm:cxn modelId="{2DD0E1A7-9BDA-434E-9C33-E7245021B1BA}" type="presParOf" srcId="{E237BA08-A0C3-452B-B282-778BF0948F19}" destId="{C2D30C57-A86C-463B-9D02-24AE73AB83CE}" srcOrd="2" destOrd="0" presId="urn:microsoft.com/office/officeart/2005/8/layout/process4"/>
    <dgm:cxn modelId="{92CDFC0C-2426-4150-AB09-B5682188BE1F}" type="presParOf" srcId="{C2D30C57-A86C-463B-9D02-24AE73AB83CE}" destId="{8D6A3973-F344-4723-AA0B-D800A30220BD}" srcOrd="0" destOrd="0" presId="urn:microsoft.com/office/officeart/2005/8/layout/process4"/>
    <dgm:cxn modelId="{F0FDDA91-C7FB-4592-AC50-D0C989DC01AF}" type="presParOf" srcId="{4F473F2D-F060-445F-9E61-5263D0D24772}" destId="{A52F833D-AE84-443A-AB8E-4D4BD6798082}" srcOrd="1" destOrd="0" presId="urn:microsoft.com/office/officeart/2005/8/layout/process4"/>
    <dgm:cxn modelId="{82A1044E-834E-4F32-9FC5-9C379A40A530}" type="presParOf" srcId="{4F473F2D-F060-445F-9E61-5263D0D24772}" destId="{17807570-793A-4358-9116-D0454681956F}" srcOrd="2" destOrd="0" presId="urn:microsoft.com/office/officeart/2005/8/layout/process4"/>
    <dgm:cxn modelId="{24E53507-B4DA-461F-89D5-E048BC258EDF}" type="presParOf" srcId="{17807570-793A-4358-9116-D0454681956F}" destId="{36580180-DA16-48F2-AF45-67A8518B5591}" srcOrd="0" destOrd="0" presId="urn:microsoft.com/office/officeart/2005/8/layout/process4"/>
    <dgm:cxn modelId="{ACD07034-2C60-42AD-91B4-620472495C7E}" type="presParOf" srcId="{17807570-793A-4358-9116-D0454681956F}" destId="{C52ADD56-6BBC-49B6-9F58-A502EB162630}" srcOrd="1" destOrd="0" presId="urn:microsoft.com/office/officeart/2005/8/layout/process4"/>
    <dgm:cxn modelId="{422518B6-6183-44B2-B8BB-3D0C93080334}" type="presParOf" srcId="{17807570-793A-4358-9116-D0454681956F}" destId="{48516678-F14B-43C7-A571-87B0451D3833}" srcOrd="2" destOrd="0" presId="urn:microsoft.com/office/officeart/2005/8/layout/process4"/>
    <dgm:cxn modelId="{4300AA9A-9F52-434F-93B9-FD98CA0DD6C8}" type="presParOf" srcId="{48516678-F14B-43C7-A571-87B0451D3833}" destId="{46DBCAB9-BE39-4D7C-9BAD-FD2630F9758E}" srcOrd="0" destOrd="0" presId="urn:microsoft.com/office/officeart/2005/8/layout/process4"/>
    <dgm:cxn modelId="{67874A91-76B8-4497-ADFE-3CDE693F4468}" type="presParOf" srcId="{4F473F2D-F060-445F-9E61-5263D0D24772}" destId="{38B47DC7-5C42-485F-85A9-47DB723FF555}" srcOrd="3" destOrd="0" presId="urn:microsoft.com/office/officeart/2005/8/layout/process4"/>
    <dgm:cxn modelId="{3AE7AE50-D1E7-4BEC-A4CE-2DC20C0D043B}" type="presParOf" srcId="{4F473F2D-F060-445F-9E61-5263D0D24772}" destId="{6FD20032-64CF-42EA-B8EC-55CFE693E5E2}" srcOrd="4" destOrd="0" presId="urn:microsoft.com/office/officeart/2005/8/layout/process4"/>
    <dgm:cxn modelId="{7FC3DDA9-C226-42D7-A626-C1C71D4392F4}" type="presParOf" srcId="{6FD20032-64CF-42EA-B8EC-55CFE693E5E2}" destId="{0C4E919E-62A6-42D5-AD16-A2826DDB2D5A}" srcOrd="0" destOrd="0" presId="urn:microsoft.com/office/officeart/2005/8/layout/process4"/>
    <dgm:cxn modelId="{C92EBD18-DD06-4E42-9FF3-CA10D7477AA2}" type="presParOf" srcId="{6FD20032-64CF-42EA-B8EC-55CFE693E5E2}" destId="{ADC22C3C-44F4-4A6A-BD1A-54E8F0A2667A}" srcOrd="1" destOrd="0" presId="urn:microsoft.com/office/officeart/2005/8/layout/process4"/>
    <dgm:cxn modelId="{3BCD7975-4AD9-44A7-88C6-F45716741CB4}" type="presParOf" srcId="{6FD20032-64CF-42EA-B8EC-55CFE693E5E2}" destId="{DCBEC21C-CBE0-4412-B7A0-FE66F7158AFD}" srcOrd="2" destOrd="0" presId="urn:microsoft.com/office/officeart/2005/8/layout/process4"/>
    <dgm:cxn modelId="{62DF278C-1768-4DD0-B514-7096DB62DC27}" type="presParOf" srcId="{DCBEC21C-CBE0-4412-B7A0-FE66F7158AFD}" destId="{47BE0A62-53F2-406B-8B5D-4239EB2817AE}" srcOrd="0" destOrd="0" presId="urn:microsoft.com/office/officeart/2005/8/layout/process4"/>
    <dgm:cxn modelId="{DAA9CCC2-21A6-4393-A0F6-F35DD2326002}" type="presParOf" srcId="{4F473F2D-F060-445F-9E61-5263D0D24772}" destId="{7EF62C90-D41D-4593-8FC4-68A3A46C6775}" srcOrd="5" destOrd="0" presId="urn:microsoft.com/office/officeart/2005/8/layout/process4"/>
    <dgm:cxn modelId="{3A465D96-93FC-4279-9BC0-9BFF5C07BEFD}" type="presParOf" srcId="{4F473F2D-F060-445F-9E61-5263D0D24772}" destId="{A2ED3E58-8E44-457A-9512-28957F604CEF}" srcOrd="6" destOrd="0" presId="urn:microsoft.com/office/officeart/2005/8/layout/process4"/>
    <dgm:cxn modelId="{0BD26549-6AF7-498A-A424-A8ED1609234D}" type="presParOf" srcId="{A2ED3E58-8E44-457A-9512-28957F604CEF}" destId="{ACC51C0C-91CB-4CC6-B070-AE6D31063226}" srcOrd="0" destOrd="0" presId="urn:microsoft.com/office/officeart/2005/8/layout/process4"/>
    <dgm:cxn modelId="{E275DEEE-98F8-49E8-AB7B-5E19595F8924}" type="presParOf" srcId="{A2ED3E58-8E44-457A-9512-28957F604CEF}" destId="{75183EA1-2402-4A1B-B367-DA774430B823}" srcOrd="1" destOrd="0" presId="urn:microsoft.com/office/officeart/2005/8/layout/process4"/>
    <dgm:cxn modelId="{6AAAA2FD-8D5E-45EC-AA54-277C7F0B3C64}" type="presParOf" srcId="{A2ED3E58-8E44-457A-9512-28957F604CEF}" destId="{05045AEA-BD46-472F-9BB2-3311D8500F94}" srcOrd="2" destOrd="0" presId="urn:microsoft.com/office/officeart/2005/8/layout/process4"/>
    <dgm:cxn modelId="{0268FE91-59B3-425D-888B-1FB074E80542}" type="presParOf" srcId="{05045AEA-BD46-472F-9BB2-3311D8500F94}" destId="{CECAAA4B-6F39-41EF-B2BF-4F3DF98FE04D}" srcOrd="0" destOrd="0" presId="urn:microsoft.com/office/officeart/2005/8/layout/process4"/>
    <dgm:cxn modelId="{433D229C-3FB3-48A9-B243-0CB85CEC1E0E}" type="presParOf" srcId="{05045AEA-BD46-472F-9BB2-3311D8500F94}" destId="{033550EF-AA88-4909-8824-CAA65DEB43A2}" srcOrd="1" destOrd="0" presId="urn:microsoft.com/office/officeart/2005/8/layout/process4"/>
    <dgm:cxn modelId="{0F99EECE-3EC9-45FB-A43D-A600A6792CE1}" type="presParOf" srcId="{4F473F2D-F060-445F-9E61-5263D0D24772}" destId="{CAB6943C-FF0F-472B-BB7B-CDD185976282}" srcOrd="7" destOrd="0" presId="urn:microsoft.com/office/officeart/2005/8/layout/process4"/>
    <dgm:cxn modelId="{B6521005-28E0-4F0D-A2E4-8809D152AE81}" type="presParOf" srcId="{4F473F2D-F060-445F-9E61-5263D0D24772}" destId="{59D5B3AC-9841-4170-95D6-A705D34B24F7}" srcOrd="8" destOrd="0" presId="urn:microsoft.com/office/officeart/2005/8/layout/process4"/>
    <dgm:cxn modelId="{B9B9447B-0088-4AFD-9B80-24222DE6B846}" type="presParOf" srcId="{59D5B3AC-9841-4170-95D6-A705D34B24F7}" destId="{421596AF-749A-47F3-A177-7266318C11A5}" srcOrd="0" destOrd="0" presId="urn:microsoft.com/office/officeart/2005/8/layout/process4"/>
    <dgm:cxn modelId="{0C9C117B-67A8-4F64-AF63-B0101E403424}" type="presParOf" srcId="{59D5B3AC-9841-4170-95D6-A705D34B24F7}" destId="{90FCED52-F37C-4B25-960F-36D16FE5721C}" srcOrd="1" destOrd="0" presId="urn:microsoft.com/office/officeart/2005/8/layout/process4"/>
    <dgm:cxn modelId="{1611086D-C574-4822-8C49-38E0B271ADA0}" type="presParOf" srcId="{59D5B3AC-9841-4170-95D6-A705D34B24F7}" destId="{4A5B7E8B-3791-4D7B-8801-9A2B9775CB65}" srcOrd="2" destOrd="0" presId="urn:microsoft.com/office/officeart/2005/8/layout/process4"/>
    <dgm:cxn modelId="{603EE018-865D-4A5B-8B7D-0BD32B4FFF0B}" type="presParOf" srcId="{4A5B7E8B-3791-4D7B-8801-9A2B9775CB65}" destId="{43523724-643B-4D27-8F00-B8B12AE6DD3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D8EE-6D0A-4C65-9E0F-97C2BDA9C935}">
      <dsp:nvSpPr>
        <dsp:cNvPr id="0" name=""/>
        <dsp:cNvSpPr/>
      </dsp:nvSpPr>
      <dsp:spPr>
        <a:xfrm>
          <a:off x="0" y="804068"/>
          <a:ext cx="2571749" cy="154305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Weekly one-on-one meetings with Program Coordinator from One Million Degrees </a:t>
          </a:r>
        </a:p>
      </dsp:txBody>
      <dsp:txXfrm>
        <a:off x="0" y="804068"/>
        <a:ext cx="2571749" cy="1543050"/>
      </dsp:txXfrm>
    </dsp:sp>
    <dsp:sp modelId="{41FA58DD-32D3-4025-9297-80B020FAE17D}">
      <dsp:nvSpPr>
        <dsp:cNvPr id="0" name=""/>
        <dsp:cNvSpPr/>
      </dsp:nvSpPr>
      <dsp:spPr>
        <a:xfrm>
          <a:off x="2828925" y="804068"/>
          <a:ext cx="2571749" cy="154305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Dedicated track champion &amp; monthly meetings</a:t>
          </a:r>
        </a:p>
      </dsp:txBody>
      <dsp:txXfrm>
        <a:off x="2828925" y="804068"/>
        <a:ext cx="2571749" cy="1543050"/>
      </dsp:txXfrm>
    </dsp:sp>
    <dsp:sp modelId="{8DB1A34D-1B87-43EF-99DF-6173031F0D9F}">
      <dsp:nvSpPr>
        <dsp:cNvPr id="0" name=""/>
        <dsp:cNvSpPr/>
      </dsp:nvSpPr>
      <dsp:spPr>
        <a:xfrm>
          <a:off x="5657849" y="804068"/>
          <a:ext cx="2571749" cy="154305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One Aon-led development session per month</a:t>
          </a:r>
        </a:p>
      </dsp:txBody>
      <dsp:txXfrm>
        <a:off x="5657849" y="804068"/>
        <a:ext cx="2571749" cy="1543050"/>
      </dsp:txXfrm>
    </dsp:sp>
    <dsp:sp modelId="{EFEC5BFE-25EC-4E0F-B98D-2E6FA05D1751}">
      <dsp:nvSpPr>
        <dsp:cNvPr id="0" name=""/>
        <dsp:cNvSpPr/>
      </dsp:nvSpPr>
      <dsp:spPr>
        <a:xfrm>
          <a:off x="0" y="2604293"/>
          <a:ext cx="2571749" cy="154305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Dedicated 2-day Orientation session</a:t>
          </a:r>
        </a:p>
      </dsp:txBody>
      <dsp:txXfrm>
        <a:off x="0" y="2604293"/>
        <a:ext cx="2571749" cy="1543050"/>
      </dsp:txXfrm>
    </dsp:sp>
    <dsp:sp modelId="{62517106-C753-4FD7-B45E-8E5DAACD3144}">
      <dsp:nvSpPr>
        <dsp:cNvPr id="0" name=""/>
        <dsp:cNvSpPr/>
      </dsp:nvSpPr>
      <dsp:spPr>
        <a:xfrm>
          <a:off x="2828925" y="2604293"/>
          <a:ext cx="2571749" cy="154305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Academic counselor &amp; tutors available through colleges</a:t>
          </a:r>
        </a:p>
      </dsp:txBody>
      <dsp:txXfrm>
        <a:off x="2828925" y="2604293"/>
        <a:ext cx="2571749" cy="1543050"/>
      </dsp:txXfrm>
    </dsp:sp>
    <dsp:sp modelId="{985918A5-3C6A-491C-B276-6C9E3F9952C6}">
      <dsp:nvSpPr>
        <dsp:cNvPr id="0" name=""/>
        <dsp:cNvSpPr/>
      </dsp:nvSpPr>
      <dsp:spPr>
        <a:xfrm>
          <a:off x="5657849" y="2604293"/>
          <a:ext cx="2571749" cy="154305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657849" y="260429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64FD4-0ECA-4E15-A8BE-5D2320F9C744}">
      <dsp:nvSpPr>
        <dsp:cNvPr id="0" name=""/>
        <dsp:cNvSpPr/>
      </dsp:nvSpPr>
      <dsp:spPr>
        <a:xfrm rot="5400000">
          <a:off x="3980331" y="-1621814"/>
          <a:ext cx="1189434" cy="473049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High School Diploma</a:t>
          </a:r>
        </a:p>
        <a:p>
          <a:pPr marL="57150" lvl="1" indent="-57150" algn="l" defTabSz="488950">
            <a:lnSpc>
              <a:spcPct val="90000"/>
            </a:lnSpc>
            <a:spcBef>
              <a:spcPct val="0"/>
            </a:spcBef>
            <a:spcAft>
              <a:spcPct val="15000"/>
            </a:spcAft>
            <a:buChar char="•"/>
          </a:pPr>
          <a:r>
            <a:rPr lang="en-US" sz="1100" kern="1200" dirty="0"/>
            <a:t>Enrolled  at HWC or Harper by beginning of program in 2018</a:t>
          </a:r>
        </a:p>
      </dsp:txBody>
      <dsp:txXfrm rot="-5400000">
        <a:off x="2209801" y="206779"/>
        <a:ext cx="4672433" cy="1073308"/>
      </dsp:txXfrm>
    </dsp:sp>
    <dsp:sp modelId="{63940328-F971-4DCA-9060-C0D0CFFAF912}">
      <dsp:nvSpPr>
        <dsp:cNvPr id="0" name=""/>
        <dsp:cNvSpPr/>
      </dsp:nvSpPr>
      <dsp:spPr>
        <a:xfrm>
          <a:off x="451103" y="37"/>
          <a:ext cx="1758697" cy="1486792"/>
        </a:xfrm>
        <a:prstGeom prst="round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523682" y="72616"/>
        <a:ext cx="1613539" cy="1341634"/>
      </dsp:txXfrm>
    </dsp:sp>
    <dsp:sp modelId="{0D82DAA6-C1A0-43BA-9FAB-9BA71387BCFA}">
      <dsp:nvSpPr>
        <dsp:cNvPr id="0" name=""/>
        <dsp:cNvSpPr/>
      </dsp:nvSpPr>
      <dsp:spPr>
        <a:xfrm rot="5400000">
          <a:off x="3980331" y="-60681"/>
          <a:ext cx="1189434" cy="473049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a:t>Fast learner</a:t>
          </a:r>
          <a:endParaRPr lang="en-US" sz="1100" kern="1200" dirty="0"/>
        </a:p>
        <a:p>
          <a:pPr marL="57150" lvl="1" indent="-57150" algn="l" defTabSz="488950">
            <a:lnSpc>
              <a:spcPct val="90000"/>
            </a:lnSpc>
            <a:spcBef>
              <a:spcPct val="0"/>
            </a:spcBef>
            <a:spcAft>
              <a:spcPct val="15000"/>
            </a:spcAft>
            <a:buChar char="•"/>
          </a:pPr>
          <a:r>
            <a:rPr lang="en-US" sz="1100" kern="1200" dirty="0"/>
            <a:t>Strong verbal / communication skills</a:t>
          </a:r>
        </a:p>
        <a:p>
          <a:pPr marL="57150" lvl="1" indent="-57150" algn="l" defTabSz="488950">
            <a:lnSpc>
              <a:spcPct val="90000"/>
            </a:lnSpc>
            <a:spcBef>
              <a:spcPct val="0"/>
            </a:spcBef>
            <a:spcAft>
              <a:spcPct val="15000"/>
            </a:spcAft>
            <a:buChar char="•"/>
          </a:pPr>
          <a:r>
            <a:rPr lang="en-US" sz="1100" kern="1200"/>
            <a:t>True understanding of customer service</a:t>
          </a:r>
          <a:endParaRPr lang="en-US" sz="1100" kern="1200" dirty="0"/>
        </a:p>
        <a:p>
          <a:pPr marL="57150" lvl="1" indent="-57150" algn="l" defTabSz="488950">
            <a:lnSpc>
              <a:spcPct val="90000"/>
            </a:lnSpc>
            <a:spcBef>
              <a:spcPct val="0"/>
            </a:spcBef>
            <a:spcAft>
              <a:spcPct val="15000"/>
            </a:spcAft>
            <a:buChar char="•"/>
          </a:pPr>
          <a:r>
            <a:rPr lang="en-US" sz="1100" kern="1200" dirty="0"/>
            <a:t>Intermediate computer skills, including experience with MS Office Software</a:t>
          </a:r>
        </a:p>
        <a:p>
          <a:pPr marL="57150" lvl="1" indent="-57150" algn="l" defTabSz="488950">
            <a:lnSpc>
              <a:spcPct val="90000"/>
            </a:lnSpc>
            <a:spcBef>
              <a:spcPct val="0"/>
            </a:spcBef>
            <a:spcAft>
              <a:spcPct val="15000"/>
            </a:spcAft>
            <a:buChar char="•"/>
          </a:pPr>
          <a:r>
            <a:rPr lang="en-US" sz="1100" kern="1200" dirty="0"/>
            <a:t>Ability to work in a fast-paced , team environment</a:t>
          </a:r>
        </a:p>
        <a:p>
          <a:pPr marL="57150" lvl="1" indent="-57150" algn="l" defTabSz="488950">
            <a:lnSpc>
              <a:spcPct val="90000"/>
            </a:lnSpc>
            <a:spcBef>
              <a:spcPct val="0"/>
            </a:spcBef>
            <a:spcAft>
              <a:spcPct val="15000"/>
            </a:spcAft>
            <a:buChar char="•"/>
          </a:pPr>
          <a:r>
            <a:rPr lang="en-US" sz="1100" kern="1200" dirty="0"/>
            <a:t>Attention to detail &amp; problem solving skills </a:t>
          </a:r>
        </a:p>
      </dsp:txBody>
      <dsp:txXfrm rot="-5400000">
        <a:off x="2209801" y="1767912"/>
        <a:ext cx="4672433" cy="1073308"/>
      </dsp:txXfrm>
    </dsp:sp>
    <dsp:sp modelId="{9A36862C-4A92-4D2F-8788-D7B7553C9A7B}">
      <dsp:nvSpPr>
        <dsp:cNvPr id="0" name=""/>
        <dsp:cNvSpPr/>
      </dsp:nvSpPr>
      <dsp:spPr>
        <a:xfrm>
          <a:off x="451103" y="1561169"/>
          <a:ext cx="1758697" cy="1486792"/>
        </a:xfrm>
        <a:prstGeom prst="round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a:t>
          </a:r>
        </a:p>
      </dsp:txBody>
      <dsp:txXfrm>
        <a:off x="523682" y="1633748"/>
        <a:ext cx="1613539" cy="1341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FFA5-A7CF-43BF-85F5-02996AD32C24}">
      <dsp:nvSpPr>
        <dsp:cNvPr id="0" name=""/>
        <dsp:cNvSpPr/>
      </dsp:nvSpPr>
      <dsp:spPr>
        <a:xfrm>
          <a:off x="0" y="4057513"/>
          <a:ext cx="8229600" cy="6652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Begin at Aon</a:t>
          </a:r>
        </a:p>
      </dsp:txBody>
      <dsp:txXfrm>
        <a:off x="0" y="4057513"/>
        <a:ext cx="8229600" cy="359261"/>
      </dsp:txXfrm>
    </dsp:sp>
    <dsp:sp modelId="{8D6A3973-F344-4723-AA0B-D800A30220BD}">
      <dsp:nvSpPr>
        <dsp:cNvPr id="0" name=""/>
        <dsp:cNvSpPr/>
      </dsp:nvSpPr>
      <dsp:spPr>
        <a:xfrm>
          <a:off x="0" y="4401211"/>
          <a:ext cx="8229600" cy="30603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Orientation: January 2019</a:t>
          </a:r>
        </a:p>
      </dsp:txBody>
      <dsp:txXfrm>
        <a:off x="0" y="4401211"/>
        <a:ext cx="8229600" cy="306037"/>
      </dsp:txXfrm>
    </dsp:sp>
    <dsp:sp modelId="{C52ADD56-6BBC-49B6-9F58-A502EB162630}">
      <dsp:nvSpPr>
        <dsp:cNvPr id="0" name=""/>
        <dsp:cNvSpPr/>
      </dsp:nvSpPr>
      <dsp:spPr>
        <a:xfrm rot="10800000">
          <a:off x="0" y="3042006"/>
          <a:ext cx="8229600" cy="102322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Offers Extended in December 2018</a:t>
          </a:r>
        </a:p>
      </dsp:txBody>
      <dsp:txXfrm rot="-10800000">
        <a:off x="0" y="3042006"/>
        <a:ext cx="8229600" cy="359153"/>
      </dsp:txXfrm>
    </dsp:sp>
    <dsp:sp modelId="{46DBCAB9-BE39-4D7C-9BAD-FD2630F9758E}">
      <dsp:nvSpPr>
        <dsp:cNvPr id="0" name=""/>
        <dsp:cNvSpPr/>
      </dsp:nvSpPr>
      <dsp:spPr>
        <a:xfrm>
          <a:off x="0" y="3401159"/>
          <a:ext cx="8229600" cy="30594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Background check required, regardless of business unit</a:t>
          </a:r>
        </a:p>
      </dsp:txBody>
      <dsp:txXfrm>
        <a:off x="0" y="3401159"/>
        <a:ext cx="8229600" cy="305945"/>
      </dsp:txXfrm>
    </dsp:sp>
    <dsp:sp modelId="{ADC22C3C-44F4-4A6A-BD1A-54E8F0A2667A}">
      <dsp:nvSpPr>
        <dsp:cNvPr id="0" name=""/>
        <dsp:cNvSpPr/>
      </dsp:nvSpPr>
      <dsp:spPr>
        <a:xfrm rot="10800000">
          <a:off x="0" y="2028756"/>
          <a:ext cx="8229600" cy="102322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Final Round Interviews in October and November 2018</a:t>
          </a:r>
        </a:p>
      </dsp:txBody>
      <dsp:txXfrm rot="-10800000">
        <a:off x="0" y="2028756"/>
        <a:ext cx="8229600" cy="359153"/>
      </dsp:txXfrm>
    </dsp:sp>
    <dsp:sp modelId="{47BE0A62-53F2-406B-8B5D-4239EB2817AE}">
      <dsp:nvSpPr>
        <dsp:cNvPr id="0" name=""/>
        <dsp:cNvSpPr/>
      </dsp:nvSpPr>
      <dsp:spPr>
        <a:xfrm>
          <a:off x="0" y="2387910"/>
          <a:ext cx="8229600" cy="30594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In person interviews at Aon Center or Lincolnshire offices</a:t>
          </a:r>
        </a:p>
      </dsp:txBody>
      <dsp:txXfrm>
        <a:off x="0" y="2387910"/>
        <a:ext cx="8229600" cy="305945"/>
      </dsp:txXfrm>
    </dsp:sp>
    <dsp:sp modelId="{75183EA1-2402-4A1B-B367-DA774430B823}">
      <dsp:nvSpPr>
        <dsp:cNvPr id="0" name=""/>
        <dsp:cNvSpPr/>
      </dsp:nvSpPr>
      <dsp:spPr>
        <a:xfrm rot="10800000">
          <a:off x="0" y="1015507"/>
          <a:ext cx="8229600" cy="102322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First Round Assessment </a:t>
          </a:r>
        </a:p>
      </dsp:txBody>
      <dsp:txXfrm rot="-10800000">
        <a:off x="0" y="1015507"/>
        <a:ext cx="8229600" cy="359153"/>
      </dsp:txXfrm>
    </dsp:sp>
    <dsp:sp modelId="{CECAAA4B-6F39-41EF-B2BF-4F3DF98FE04D}">
      <dsp:nvSpPr>
        <dsp:cNvPr id="0" name=""/>
        <dsp:cNvSpPr/>
      </dsp:nvSpPr>
      <dsp:spPr>
        <a:xfrm>
          <a:off x="0" y="1374660"/>
          <a:ext cx="4114799" cy="30594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Complete Digital Interview with Aon</a:t>
          </a:r>
        </a:p>
      </dsp:txBody>
      <dsp:txXfrm>
        <a:off x="0" y="1374660"/>
        <a:ext cx="4114799" cy="305945"/>
      </dsp:txXfrm>
    </dsp:sp>
    <dsp:sp modelId="{033550EF-AA88-4909-8824-CAA65DEB43A2}">
      <dsp:nvSpPr>
        <dsp:cNvPr id="0" name=""/>
        <dsp:cNvSpPr/>
      </dsp:nvSpPr>
      <dsp:spPr>
        <a:xfrm>
          <a:off x="4114800" y="1374660"/>
          <a:ext cx="4114799" cy="30594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Confirm College Readiness with HWC or Harper Admissions</a:t>
          </a:r>
        </a:p>
      </dsp:txBody>
      <dsp:txXfrm>
        <a:off x="4114800" y="1374660"/>
        <a:ext cx="4114799" cy="305945"/>
      </dsp:txXfrm>
    </dsp:sp>
    <dsp:sp modelId="{90FCED52-F37C-4B25-960F-36D16FE5721C}">
      <dsp:nvSpPr>
        <dsp:cNvPr id="0" name=""/>
        <dsp:cNvSpPr/>
      </dsp:nvSpPr>
      <dsp:spPr>
        <a:xfrm rot="10800000">
          <a:off x="0" y="2257"/>
          <a:ext cx="8229600" cy="102322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Apprentices apply online beginning August 2018</a:t>
          </a:r>
        </a:p>
      </dsp:txBody>
      <dsp:txXfrm rot="-10800000">
        <a:off x="0" y="2257"/>
        <a:ext cx="8229600" cy="359153"/>
      </dsp:txXfrm>
    </dsp:sp>
    <dsp:sp modelId="{43523724-643B-4D27-8F00-B8B12AE6DD34}">
      <dsp:nvSpPr>
        <dsp:cNvPr id="0" name=""/>
        <dsp:cNvSpPr/>
      </dsp:nvSpPr>
      <dsp:spPr>
        <a:xfrm>
          <a:off x="0" y="361411"/>
          <a:ext cx="8229600" cy="30594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0" y="361411"/>
        <a:ext cx="8229600" cy="305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2B8C7-CF7E-40E2-9BCE-4BBA85B51D29}"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E67DA-4002-43F7-ABB8-2478940BE2DC}" type="slidenum">
              <a:rPr lang="en-US" smtClean="0"/>
              <a:t>‹#›</a:t>
            </a:fld>
            <a:endParaRPr lang="en-US"/>
          </a:p>
        </p:txBody>
      </p:sp>
    </p:spTree>
    <p:extLst>
      <p:ext uri="{BB962C8B-B14F-4D97-AF65-F5344CB8AC3E}">
        <p14:creationId xmlns:p14="http://schemas.microsoft.com/office/powerpoint/2010/main" val="145273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4FAA9-51FA-4F6B-AC6F-9EF5239E7D33}" type="slidenum">
              <a:rPr kumimoji="0" lang="de-DE"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859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4FAA9-51FA-4F6B-AC6F-9EF5239E7D33}" type="slidenum">
              <a:rPr kumimoji="0" lang="de-DE"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2366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4FAA9-51FA-4F6B-AC6F-9EF5239E7D33}" type="slidenum">
              <a:rPr kumimoji="0" lang="de-DE"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1041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4FAA9-51FA-4F6B-AC6F-9EF5239E7D33}" type="slidenum">
              <a:rPr kumimoji="0" lang="de-DE"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3645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Monday, April 24, 2017</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609600" y="2743071"/>
            <a:ext cx="10972800" cy="822325"/>
          </a:xfrm>
          <a:prstGeom prst="rect">
            <a:avLst/>
          </a:prstGeom>
          <a:noFill/>
        </p:spPr>
        <p:txBody>
          <a:bodyPr lIns="0" tIns="0" rIns="0" bIns="0"/>
          <a:lstStyle>
            <a:lvl1pPr>
              <a:lnSpc>
                <a:spcPct val="90000"/>
              </a:lnSpc>
              <a:defRPr sz="2800" b="1" baseline="0">
                <a:solidFill>
                  <a:schemeClr val="tx1"/>
                </a:solidFill>
              </a:defRPr>
            </a:lvl1pPr>
          </a:lstStyle>
          <a:p>
            <a:r>
              <a:rPr lang="en-GB" noProof="0" dirty="0"/>
              <a:t>Sub–Section Divider: title copy 28 </a:t>
            </a:r>
            <a:r>
              <a:rPr lang="en-GB" noProof="0" dirty="0" err="1"/>
              <a:t>pt</a:t>
            </a:r>
            <a:r>
              <a:rPr lang="en-GB" noProof="0" dirty="0"/>
              <a:t> Arial Bold, 0.9 line spacing, image is 2.25×9″ @300 dpi</a:t>
            </a:r>
          </a:p>
        </p:txBody>
      </p:sp>
      <p:sp>
        <p:nvSpPr>
          <p:cNvPr id="7" name="Rectangle 17"/>
          <p:cNvSpPr>
            <a:spLocks noGrp="1" noChangeArrowheads="1"/>
          </p:cNvSpPr>
          <p:nvPr>
            <p:ph type="subTitle" idx="1" hasCustomPrompt="1"/>
          </p:nvPr>
        </p:nvSpPr>
        <p:spPr>
          <a:xfrm>
            <a:off x="609602" y="3809868"/>
            <a:ext cx="10962105"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GB" noProof="0" dirty="0">
                <a:solidFill>
                  <a:schemeClr val="tx1"/>
                </a:solidFill>
              </a:rPr>
              <a:t>Subtitle </a:t>
            </a:r>
            <a:r>
              <a:rPr lang="en-GB" noProof="0" dirty="0"/>
              <a:t>is 18 </a:t>
            </a:r>
            <a:r>
              <a:rPr lang="en-GB" noProof="0" dirty="0" err="1"/>
              <a:t>pt</a:t>
            </a:r>
            <a:r>
              <a:rPr lang="en-GB" noProof="0" dirty="0"/>
              <a:t> Arial, line spacing single</a:t>
            </a:r>
            <a:endParaRPr lang="en-GB" noProof="0" dirty="0">
              <a:solidFill>
                <a:schemeClr val="tx1"/>
              </a:solidFill>
            </a:endParaRPr>
          </a:p>
        </p:txBody>
      </p:sp>
      <p:sp>
        <p:nvSpPr>
          <p:cNvPr id="2" name="Rectangle 1"/>
          <p:cNvSpPr/>
          <p:nvPr userDrawn="1"/>
        </p:nvSpPr>
        <p:spPr bwMode="white">
          <a:xfrm>
            <a:off x="609600" y="830317"/>
            <a:ext cx="109728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endParaRPr>
          </a:p>
        </p:txBody>
      </p:sp>
      <p:pic>
        <p:nvPicPr>
          <p:cNvPr id="3" name="Picture 2"/>
          <p:cNvPicPr>
            <a:picLocks noChangeAspect="1"/>
          </p:cNvPicPr>
          <p:nvPr userDrawn="1"/>
        </p:nvPicPr>
        <p:blipFill>
          <a:blip r:embed="rId2"/>
          <a:stretch>
            <a:fillRect/>
          </a:stretch>
        </p:blipFill>
        <p:spPr>
          <a:xfrm>
            <a:off x="1221614" y="0"/>
            <a:ext cx="10360633" cy="2523576"/>
          </a:xfrm>
          <a:prstGeom prst="rect">
            <a:avLst/>
          </a:prstGeom>
        </p:spPr>
      </p:pic>
    </p:spTree>
    <p:extLst>
      <p:ext uri="{BB962C8B-B14F-4D97-AF65-F5344CB8AC3E}">
        <p14:creationId xmlns:p14="http://schemas.microsoft.com/office/powerpoint/2010/main" val="297790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3" y="1828804"/>
            <a:ext cx="8572500" cy="4689475"/>
          </a:xfrm>
          <a:prstGeom prst="rect">
            <a:avLst/>
          </a:prstGeom>
        </p:spPr>
        <p:txBody>
          <a:bodyPr/>
          <a:lstStyle>
            <a:lvl3pPr marL="385754" indent="-172637">
              <a:buFont typeface="Graphik" panose="020B0503030202060203" pitchFamily="34" charset="0"/>
              <a:buChar char="–"/>
              <a:defRPr/>
            </a:lvl3pPr>
            <a:lvl5pPr marL="642922" indent="-133347">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2"/>
            <a:ext cx="5715000" cy="990601"/>
          </a:xfrm>
        </p:spPr>
        <p:txBody>
          <a:bodyPr/>
          <a:lstStyle/>
          <a:p>
            <a:r>
              <a:rPr lang="en-US" dirty="0"/>
              <a:t>Click to edit Master title style</a:t>
            </a:r>
          </a:p>
        </p:txBody>
      </p:sp>
      <p:sp>
        <p:nvSpPr>
          <p:cNvPr id="8" name="Slide Number Placeholder 3"/>
          <p:cNvSpPr>
            <a:spLocks noGrp="1"/>
          </p:cNvSpPr>
          <p:nvPr>
            <p:ph type="sldNum" sz="quarter" idx="21"/>
          </p:nvPr>
        </p:nvSpPr>
        <p:spPr>
          <a:xfrm>
            <a:off x="11065453" y="6515347"/>
            <a:ext cx="770951" cy="192287"/>
          </a:xfrm>
          <a:prstGeom prst="rect">
            <a:avLst/>
          </a:prstGeom>
        </p:spPr>
        <p:txBody>
          <a:bodyPr/>
          <a:lstStyle>
            <a:lvl1pPr>
              <a:defRPr sz="800"/>
            </a:lvl1pPr>
          </a:lstStyle>
          <a:p>
            <a:fld id="{4F9AC08D-23A9-440E-BCB9-AA1E9877CC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8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7.pn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chicagobusiness.com/nonprofits-philanthropy/why-penny-pritzker-bullish-apprenticeships" TargetMode="External"/><Relationship Id="rId11" Type="http://schemas.openxmlformats.org/officeDocument/2006/relationships/image" Target="../media/image13.tm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s://twitter.com/chicagosmayor/status/1090422016426078213?s=12" TargetMode="Externa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s3.amazonaws.com/brt.org/Chicago-ApprenticeNetwork_BridgingtheGap_181222.pdf"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hyperlink" Target="https://www2.illinois.gov/dceo/whyillinois/Documents/EO3_Full_Report_04.14.1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7689" y="844570"/>
            <a:ext cx="6227465" cy="2387600"/>
          </a:xfrm>
        </p:spPr>
        <p:txBody>
          <a:bodyPr>
            <a:normAutofit fontScale="90000"/>
          </a:bodyPr>
          <a:lstStyle/>
          <a:p>
            <a:pPr algn="ctr"/>
            <a:r>
              <a:rPr lang="en-US" dirty="0"/>
              <a:t>Illinois </a:t>
            </a:r>
            <a:br>
              <a:rPr lang="en-US" dirty="0"/>
            </a:br>
            <a:r>
              <a:rPr lang="en-US" dirty="0"/>
              <a:t>Apprentice Network</a:t>
            </a:r>
          </a:p>
        </p:txBody>
      </p:sp>
      <p:sp>
        <p:nvSpPr>
          <p:cNvPr id="3" name="Subtitle 2"/>
          <p:cNvSpPr>
            <a:spLocks noGrp="1"/>
          </p:cNvSpPr>
          <p:nvPr>
            <p:ph type="subTitle" idx="1"/>
          </p:nvPr>
        </p:nvSpPr>
        <p:spPr/>
        <p:txBody>
          <a:bodyPr/>
          <a:lstStyle/>
          <a:p>
            <a:pPr algn="ctr"/>
            <a:r>
              <a:rPr lang="en-US" dirty="0"/>
              <a:t>June 4,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i="1" dirty="0">
                <a:solidFill>
                  <a:schemeClr val="bg1"/>
                </a:solidFill>
              </a:rPr>
              <a:t>A partnership with Aon and the Chicago Apprentice Network</a:t>
            </a:r>
          </a:p>
        </p:txBody>
      </p:sp>
      <p:pic>
        <p:nvPicPr>
          <p:cNvPr id="7" name="Picture 6">
            <a:extLst>
              <a:ext uri="{FF2B5EF4-FFF2-40B4-BE49-F238E27FC236}">
                <a16:creationId xmlns:a16="http://schemas.microsoft.com/office/drawing/2014/main" id="{47B6E8C0-2D5A-4284-A0E5-1759A9A77C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1257" y="3091120"/>
            <a:ext cx="2199005" cy="1571625"/>
          </a:xfrm>
          <a:prstGeom prst="rect">
            <a:avLst/>
          </a:prstGeom>
          <a:noFill/>
          <a:ln>
            <a:noFill/>
          </a:ln>
        </p:spPr>
      </p:pic>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Programmatic Elements </a:t>
            </a:r>
          </a:p>
        </p:txBody>
      </p:sp>
      <p:graphicFrame>
        <p:nvGraphicFramePr>
          <p:cNvPr id="4" name="Content Placeholder 3"/>
          <p:cNvGraphicFramePr>
            <a:graphicFrameLocks noGrp="1"/>
          </p:cNvGraphicFramePr>
          <p:nvPr>
            <p:ph idx="1"/>
          </p:nvPr>
        </p:nvGraphicFramePr>
        <p:xfrm>
          <a:off x="1981200" y="1144588"/>
          <a:ext cx="8229600" cy="495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772400" y="4038601"/>
            <a:ext cx="2286000" cy="646331"/>
          </a:xfrm>
          <a:prstGeom prst="rect">
            <a:avLst/>
          </a:prstGeom>
          <a:noFill/>
        </p:spPr>
        <p:txBody>
          <a:bodyPr wrap="square" rtlCol="0">
            <a:spAutoFit/>
          </a:bodyPr>
          <a:lstStyle/>
          <a:p>
            <a:pPr algn="ctr"/>
            <a:r>
              <a:rPr lang="en-US" b="1" dirty="0">
                <a:solidFill>
                  <a:schemeClr val="bg1"/>
                </a:solidFill>
              </a:rPr>
              <a:t>Exposure to internal and external leaders</a:t>
            </a:r>
          </a:p>
        </p:txBody>
      </p:sp>
    </p:spTree>
    <p:extLst>
      <p:ext uri="{BB962C8B-B14F-4D97-AF65-F5344CB8AC3E}">
        <p14:creationId xmlns:p14="http://schemas.microsoft.com/office/powerpoint/2010/main" val="389918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Recruitment Overview &amp; Timeline </a:t>
            </a:r>
          </a:p>
        </p:txBody>
      </p:sp>
    </p:spTree>
    <p:extLst>
      <p:ext uri="{BB962C8B-B14F-4D97-AF65-F5344CB8AC3E}">
        <p14:creationId xmlns:p14="http://schemas.microsoft.com/office/powerpoint/2010/main" val="52089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look for in candidates</a:t>
            </a:r>
          </a:p>
        </p:txBody>
      </p:sp>
      <p:graphicFrame>
        <p:nvGraphicFramePr>
          <p:cNvPr id="4" name="Diagram 3"/>
          <p:cNvGraphicFramePr/>
          <p:nvPr/>
        </p:nvGraphicFramePr>
        <p:xfrm>
          <a:off x="2133600" y="2209800"/>
          <a:ext cx="7391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62200" y="1106270"/>
            <a:ext cx="6781800" cy="646331"/>
          </a:xfrm>
          <a:prstGeom prst="rect">
            <a:avLst/>
          </a:prstGeom>
        </p:spPr>
        <p:txBody>
          <a:bodyPr wrap="square">
            <a:spAutoFit/>
          </a:bodyPr>
          <a:lstStyle/>
          <a:p>
            <a:pPr algn="ctr"/>
            <a:r>
              <a:rPr lang="en-US" i="1" dirty="0">
                <a:solidFill>
                  <a:srgbClr val="000000"/>
                </a:solidFill>
              </a:rPr>
              <a:t>This role is ideal for candidates looking for their first role in a corporate setting. </a:t>
            </a:r>
          </a:p>
        </p:txBody>
      </p:sp>
    </p:spTree>
    <p:extLst>
      <p:ext uri="{BB962C8B-B14F-4D97-AF65-F5344CB8AC3E}">
        <p14:creationId xmlns:p14="http://schemas.microsoft.com/office/powerpoint/2010/main" val="191244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11010" y="756008"/>
            <a:ext cx="7616143" cy="561049"/>
          </a:xfrm>
        </p:spPr>
        <p:txBody>
          <a:bodyPr>
            <a:normAutofit fontScale="90000"/>
          </a:bodyPr>
          <a:lstStyle/>
          <a:p>
            <a:r>
              <a:rPr lang="en-US" dirty="0"/>
              <a:t>2018 Recruitment Process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613443"/>
              </p:ext>
            </p:extLst>
          </p:nvPr>
        </p:nvGraphicFramePr>
        <p:xfrm>
          <a:off x="1981200" y="1289731"/>
          <a:ext cx="8229600" cy="472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49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50B207-8931-4FA3-9ABE-B4D4A24DEA2C}"/>
              </a:ext>
            </a:extLst>
          </p:cNvPr>
          <p:cNvPicPr>
            <a:picLocks noChangeAspect="1"/>
          </p:cNvPicPr>
          <p:nvPr/>
        </p:nvPicPr>
        <p:blipFill>
          <a:blip r:embed="rId2"/>
          <a:stretch>
            <a:fillRect/>
          </a:stretch>
        </p:blipFill>
        <p:spPr>
          <a:xfrm>
            <a:off x="1669823" y="2286001"/>
            <a:ext cx="8852355" cy="2895749"/>
          </a:xfrm>
          <a:prstGeom prst="rect">
            <a:avLst/>
          </a:prstGeom>
        </p:spPr>
      </p:pic>
    </p:spTree>
    <p:extLst>
      <p:ext uri="{BB962C8B-B14F-4D97-AF65-F5344CB8AC3E}">
        <p14:creationId xmlns:p14="http://schemas.microsoft.com/office/powerpoint/2010/main" val="316580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9401"/>
            <a:ext cx="6554502" cy="742951"/>
          </a:xfrm>
        </p:spPr>
        <p:txBody>
          <a:bodyPr>
            <a:noAutofit/>
          </a:bodyPr>
          <a:lstStyle/>
          <a:p>
            <a:r>
              <a:rPr lang="en-US" dirty="0"/>
              <a:t>Chicago Apprentice Network- Vision, Goals</a:t>
            </a:r>
          </a:p>
        </p:txBody>
      </p:sp>
      <p:sp>
        <p:nvSpPr>
          <p:cNvPr id="4" name="Content Placeholder 3">
            <a:extLst>
              <a:ext uri="{FF2B5EF4-FFF2-40B4-BE49-F238E27FC236}">
                <a16:creationId xmlns:a16="http://schemas.microsoft.com/office/drawing/2014/main" id="{C2297EF9-9D35-457C-A00B-9DBFFB25A4EC}"/>
              </a:ext>
            </a:extLst>
          </p:cNvPr>
          <p:cNvSpPr>
            <a:spLocks noGrp="1"/>
          </p:cNvSpPr>
          <p:nvPr>
            <p:ph sz="quarter" idx="18"/>
          </p:nvPr>
        </p:nvSpPr>
        <p:spPr>
          <a:xfrm>
            <a:off x="1831524" y="1371600"/>
            <a:ext cx="8498717" cy="3852428"/>
          </a:xfrm>
        </p:spPr>
        <p:txBody>
          <a:bodyPr>
            <a:noAutofit/>
          </a:bodyPr>
          <a:lstStyle/>
          <a:p>
            <a:r>
              <a:rPr lang="en-US" sz="1600" dirty="0"/>
              <a:t>The goal of the Chicago Apprentice Network is to build awareness and excitement around apprentice programs, then work with companies to help build similar programs within their organizations by: </a:t>
            </a:r>
          </a:p>
          <a:p>
            <a:endParaRPr lang="en-US" sz="1600" dirty="0"/>
          </a:p>
          <a:p>
            <a:pPr lvl="1"/>
            <a:r>
              <a:rPr lang="en-US" sz="1600" dirty="0"/>
              <a:t>Leveraging a “how to” playbook. </a:t>
            </a:r>
          </a:p>
          <a:p>
            <a:pPr lvl="1"/>
            <a:r>
              <a:rPr lang="en-US" sz="1600" dirty="0"/>
              <a:t>Quarterly networking events</a:t>
            </a:r>
          </a:p>
          <a:p>
            <a:pPr lvl="1"/>
            <a:r>
              <a:rPr lang="en-US" sz="1600" dirty="0"/>
              <a:t>Sharing best practices</a:t>
            </a:r>
          </a:p>
          <a:p>
            <a:pPr lvl="1"/>
            <a:r>
              <a:rPr lang="en-US" sz="1600" dirty="0"/>
              <a:t>Industry examples. </a:t>
            </a:r>
          </a:p>
          <a:p>
            <a:endParaRPr lang="en-US" sz="1600" dirty="0"/>
          </a:p>
          <a:p>
            <a:r>
              <a:rPr lang="en-US" sz="1600" dirty="0"/>
              <a:t>Since the launch of the Chicago Apprentice Network in August 2017, we have 25 companies and 435 apprentice roles committed to, with a goal of creating 1,000 apprentice opportunities by the end 2020 </a:t>
            </a:r>
          </a:p>
        </p:txBody>
      </p:sp>
    </p:spTree>
    <p:extLst>
      <p:ext uri="{BB962C8B-B14F-4D97-AF65-F5344CB8AC3E}">
        <p14:creationId xmlns:p14="http://schemas.microsoft.com/office/powerpoint/2010/main" val="141220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3008" y="130492"/>
            <a:ext cx="6554502" cy="742951"/>
          </a:xfrm>
        </p:spPr>
        <p:txBody>
          <a:bodyPr>
            <a:noAutofit/>
          </a:bodyPr>
          <a:lstStyle/>
          <a:p>
            <a:r>
              <a:rPr lang="en-US" dirty="0"/>
              <a:t>Chicago Apprentice Network- Momentum</a:t>
            </a:r>
          </a:p>
        </p:txBody>
      </p:sp>
      <p:grpSp>
        <p:nvGrpSpPr>
          <p:cNvPr id="19" name="Group 18">
            <a:extLst>
              <a:ext uri="{FF2B5EF4-FFF2-40B4-BE49-F238E27FC236}">
                <a16:creationId xmlns:a16="http://schemas.microsoft.com/office/drawing/2014/main" id="{464C6674-DDA5-4D58-B317-D412B9542943}"/>
              </a:ext>
            </a:extLst>
          </p:cNvPr>
          <p:cNvGrpSpPr/>
          <p:nvPr/>
        </p:nvGrpSpPr>
        <p:grpSpPr>
          <a:xfrm>
            <a:off x="1642290" y="990601"/>
            <a:ext cx="3241520" cy="3376913"/>
            <a:chOff x="1866441" y="2001971"/>
            <a:chExt cx="4322027" cy="4502550"/>
          </a:xfrm>
        </p:grpSpPr>
        <p:pic>
          <p:nvPicPr>
            <p:cNvPr id="20" name="Picture 19">
              <a:extLst>
                <a:ext uri="{FF2B5EF4-FFF2-40B4-BE49-F238E27FC236}">
                  <a16:creationId xmlns:a16="http://schemas.microsoft.com/office/drawing/2014/main" id="{40115B3B-4D12-47B3-B743-321478DB08C3}"/>
                </a:ext>
              </a:extLst>
            </p:cNvPr>
            <p:cNvPicPr>
              <a:picLocks noChangeAspect="1"/>
            </p:cNvPicPr>
            <p:nvPr/>
          </p:nvPicPr>
          <p:blipFill>
            <a:blip r:embed="rId3"/>
            <a:stretch>
              <a:fillRect/>
            </a:stretch>
          </p:blipFill>
          <p:spPr>
            <a:xfrm>
              <a:off x="1866441" y="2001971"/>
              <a:ext cx="3731922" cy="4126562"/>
            </a:xfrm>
            <a:prstGeom prst="rect">
              <a:avLst/>
            </a:prstGeom>
          </p:spPr>
        </p:pic>
        <p:sp>
          <p:nvSpPr>
            <p:cNvPr id="21" name="TextBox 20">
              <a:extLst>
                <a:ext uri="{FF2B5EF4-FFF2-40B4-BE49-F238E27FC236}">
                  <a16:creationId xmlns:a16="http://schemas.microsoft.com/office/drawing/2014/main" id="{F304A8A3-6707-4DAD-8191-B555FCD6203D}"/>
                </a:ext>
              </a:extLst>
            </p:cNvPr>
            <p:cNvSpPr txBox="1"/>
            <p:nvPr/>
          </p:nvSpPr>
          <p:spPr>
            <a:xfrm>
              <a:off x="2267399" y="6163559"/>
              <a:ext cx="3921069" cy="340962"/>
            </a:xfrm>
            <a:prstGeom prst="rect">
              <a:avLst/>
            </a:prstGeom>
          </p:spPr>
          <p:txBody>
            <a:bodyPr vert="horz" wrap="square" lIns="0" tIns="0" rIns="0" bIns="0" rtlCol="0">
              <a:noAutofit/>
            </a:bodyPr>
            <a:lstStyle/>
            <a:p>
              <a:pPr defTabSz="685800"/>
              <a:r>
                <a:rPr lang="en-US" sz="900" b="1" dirty="0">
                  <a:solidFill>
                    <a:srgbClr val="000000"/>
                  </a:solidFill>
                  <a:latin typeface="Calibri" panose="020F0502020204030204" pitchFamily="34" charset="0"/>
                  <a:cs typeface="Calibri" panose="020F0502020204030204" pitchFamily="34" charset="0"/>
                  <a:hlinkClick r:id="rId4"/>
                </a:rPr>
                <a:t>Twitter</a:t>
              </a:r>
              <a:r>
                <a:rPr lang="en-US" sz="900" b="1" dirty="0">
                  <a:solidFill>
                    <a:srgbClr val="000000"/>
                  </a:solidFill>
                  <a:latin typeface="Calibri" panose="020F0502020204030204" pitchFamily="34" charset="0"/>
                  <a:cs typeface="Calibri" panose="020F0502020204030204" pitchFamily="34" charset="0"/>
                </a:rPr>
                <a:t>: Jan 2019</a:t>
              </a:r>
            </a:p>
            <a:p>
              <a:pPr defTabSz="685800"/>
              <a:endParaRPr lang="en-US" sz="825" b="1" dirty="0">
                <a:solidFill>
                  <a:srgbClr val="000000"/>
                </a:solidFill>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13470243-11EA-49D3-9A41-D3FE788B97F7}"/>
              </a:ext>
            </a:extLst>
          </p:cNvPr>
          <p:cNvGrpSpPr/>
          <p:nvPr/>
        </p:nvGrpSpPr>
        <p:grpSpPr>
          <a:xfrm>
            <a:off x="5029201" y="990601"/>
            <a:ext cx="4401845" cy="3544907"/>
            <a:chOff x="4435570" y="1210507"/>
            <a:chExt cx="4706645" cy="3588629"/>
          </a:xfrm>
        </p:grpSpPr>
        <p:pic>
          <p:nvPicPr>
            <p:cNvPr id="15" name="Picture 2" descr="C:\Users\MICHAE~1.CHI\AppData\Local\Temp\SNAGHTML2372dc00.PNG">
              <a:extLst>
                <a:ext uri="{FF2B5EF4-FFF2-40B4-BE49-F238E27FC236}">
                  <a16:creationId xmlns:a16="http://schemas.microsoft.com/office/drawing/2014/main" id="{23A827C3-EA58-4D80-B25B-0C57201A3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570" y="1210507"/>
              <a:ext cx="4706645" cy="34607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FF02A9F-39A1-4D43-A46C-265CBBD598F8}"/>
                </a:ext>
              </a:extLst>
            </p:cNvPr>
            <p:cNvSpPr txBox="1"/>
            <p:nvPr/>
          </p:nvSpPr>
          <p:spPr>
            <a:xfrm>
              <a:off x="4572000" y="4543414"/>
              <a:ext cx="2940802" cy="255722"/>
            </a:xfrm>
            <a:prstGeom prst="rect">
              <a:avLst/>
            </a:prstGeom>
          </p:spPr>
          <p:txBody>
            <a:bodyPr vert="horz" wrap="square" lIns="0" tIns="0" rIns="0" bIns="0" rtlCol="0">
              <a:noAutofit/>
            </a:bodyPr>
            <a:lstStyle/>
            <a:p>
              <a:r>
                <a:rPr lang="en-US" sz="900" b="1" dirty="0">
                  <a:latin typeface="Calibri" panose="020F0502020204030204" pitchFamily="34" charset="0"/>
                  <a:cs typeface="Calibri" panose="020F0502020204030204" pitchFamily="34" charset="0"/>
                  <a:hlinkClick r:id="rId6"/>
                </a:rPr>
                <a:t>Crain’s</a:t>
              </a:r>
              <a:r>
                <a:rPr lang="en-US" sz="900" b="1" dirty="0">
                  <a:latin typeface="Calibri" panose="020F0502020204030204" pitchFamily="34" charset="0"/>
                  <a:cs typeface="Calibri" panose="020F0502020204030204" pitchFamily="34" charset="0"/>
                </a:rPr>
                <a:t>: Jan 2019</a:t>
              </a:r>
            </a:p>
            <a:p>
              <a:endParaRPr lang="en-US" sz="900" b="1"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277EE928-1F90-46C5-AF1F-C7EA06C80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3115" y="2362201"/>
            <a:ext cx="3348063" cy="2968791"/>
          </a:xfrm>
          <a:prstGeom prst="rect">
            <a:avLst/>
          </a:prstGeom>
        </p:spPr>
      </p:pic>
      <p:pic>
        <p:nvPicPr>
          <p:cNvPr id="22" name="Picture 21">
            <a:extLst>
              <a:ext uri="{FF2B5EF4-FFF2-40B4-BE49-F238E27FC236}">
                <a16:creationId xmlns:a16="http://schemas.microsoft.com/office/drawing/2014/main" id="{F256EEF9-73E3-4A16-ADCB-741DB0FC93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1250" y="4409204"/>
            <a:ext cx="3951679" cy="2333906"/>
          </a:xfrm>
          <a:prstGeom prst="rect">
            <a:avLst/>
          </a:prstGeom>
        </p:spPr>
      </p:pic>
      <p:pic>
        <p:nvPicPr>
          <p:cNvPr id="25" name="Picture 24">
            <a:extLst>
              <a:ext uri="{FF2B5EF4-FFF2-40B4-BE49-F238E27FC236}">
                <a16:creationId xmlns:a16="http://schemas.microsoft.com/office/drawing/2014/main" id="{301C1B7A-236D-4193-807C-DFE08A08D852}"/>
              </a:ext>
            </a:extLst>
          </p:cNvPr>
          <p:cNvPicPr>
            <a:picLocks noChangeAspect="1"/>
          </p:cNvPicPr>
          <p:nvPr/>
        </p:nvPicPr>
        <p:blipFill>
          <a:blip r:embed="rId9"/>
          <a:stretch>
            <a:fillRect/>
          </a:stretch>
        </p:blipFill>
        <p:spPr>
          <a:xfrm>
            <a:off x="1513114" y="4959013"/>
            <a:ext cx="4113964" cy="1705225"/>
          </a:xfrm>
          <a:prstGeom prst="rect">
            <a:avLst/>
          </a:prstGeom>
        </p:spPr>
      </p:pic>
      <p:pic>
        <p:nvPicPr>
          <p:cNvPr id="26" name="Picture 25">
            <a:extLst>
              <a:ext uri="{FF2B5EF4-FFF2-40B4-BE49-F238E27FC236}">
                <a16:creationId xmlns:a16="http://schemas.microsoft.com/office/drawing/2014/main" id="{28794BAD-0CDF-472E-BD98-3E09D7D5D616}"/>
              </a:ext>
            </a:extLst>
          </p:cNvPr>
          <p:cNvPicPr>
            <a:picLocks noChangeAspect="1"/>
          </p:cNvPicPr>
          <p:nvPr/>
        </p:nvPicPr>
        <p:blipFill>
          <a:blip r:embed="rId10"/>
          <a:stretch>
            <a:fillRect/>
          </a:stretch>
        </p:blipFill>
        <p:spPr>
          <a:xfrm>
            <a:off x="1491344" y="6358472"/>
            <a:ext cx="2167049" cy="247663"/>
          </a:xfrm>
          <a:prstGeom prst="rect">
            <a:avLst/>
          </a:prstGeom>
        </p:spPr>
      </p:pic>
      <p:pic>
        <p:nvPicPr>
          <p:cNvPr id="27" name="Picture 26">
            <a:extLst>
              <a:ext uri="{FF2B5EF4-FFF2-40B4-BE49-F238E27FC236}">
                <a16:creationId xmlns:a16="http://schemas.microsoft.com/office/drawing/2014/main" id="{35A64221-8741-4B85-9CC8-4A52BA7A2A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31974" y="2891069"/>
            <a:ext cx="3810955" cy="1487331"/>
          </a:xfrm>
          <a:prstGeom prst="rect">
            <a:avLst/>
          </a:prstGeom>
        </p:spPr>
      </p:pic>
    </p:spTree>
    <p:extLst>
      <p:ext uri="{BB962C8B-B14F-4D97-AF65-F5344CB8AC3E}">
        <p14:creationId xmlns:p14="http://schemas.microsoft.com/office/powerpoint/2010/main" val="42359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7F39B5-3DD6-4CAC-B50D-AA81E95F321F}"/>
              </a:ext>
            </a:extLst>
          </p:cNvPr>
          <p:cNvGrpSpPr/>
          <p:nvPr/>
        </p:nvGrpSpPr>
        <p:grpSpPr>
          <a:xfrm>
            <a:off x="3810000" y="1066800"/>
            <a:ext cx="4572000" cy="4724400"/>
            <a:chOff x="4365751" y="1125645"/>
            <a:chExt cx="3658712" cy="3607248"/>
          </a:xfrm>
        </p:grpSpPr>
        <p:pic>
          <p:nvPicPr>
            <p:cNvPr id="22" name="Picture 21">
              <a:extLst>
                <a:ext uri="{FF2B5EF4-FFF2-40B4-BE49-F238E27FC236}">
                  <a16:creationId xmlns:a16="http://schemas.microsoft.com/office/drawing/2014/main" id="{EA5E77B8-215F-4C4E-94FE-D9EA782E2D95}"/>
                </a:ext>
              </a:extLst>
            </p:cNvPr>
            <p:cNvPicPr>
              <a:picLocks noChangeAspect="1"/>
            </p:cNvPicPr>
            <p:nvPr/>
          </p:nvPicPr>
          <p:blipFill>
            <a:blip r:embed="rId4"/>
            <a:stretch>
              <a:fillRect/>
            </a:stretch>
          </p:blipFill>
          <p:spPr>
            <a:xfrm>
              <a:off x="4365751" y="1125645"/>
              <a:ext cx="3658712" cy="3341761"/>
            </a:xfrm>
            <a:prstGeom prst="rect">
              <a:avLst/>
            </a:prstGeom>
          </p:spPr>
        </p:pic>
        <p:sp>
          <p:nvSpPr>
            <p:cNvPr id="23" name="TextBox 22">
              <a:extLst>
                <a:ext uri="{FF2B5EF4-FFF2-40B4-BE49-F238E27FC236}">
                  <a16:creationId xmlns:a16="http://schemas.microsoft.com/office/drawing/2014/main" id="{553BBBC5-937E-48E6-8D4D-48609D1DECF2}"/>
                </a:ext>
              </a:extLst>
            </p:cNvPr>
            <p:cNvSpPr txBox="1"/>
            <p:nvPr/>
          </p:nvSpPr>
          <p:spPr>
            <a:xfrm>
              <a:off x="4425712" y="4477171"/>
              <a:ext cx="2940802" cy="255722"/>
            </a:xfrm>
            <a:prstGeom prst="rect">
              <a:avLst/>
            </a:prstGeom>
          </p:spPr>
          <p:txBody>
            <a:bodyPr vert="horz" wrap="square" lIns="0" tIns="0" rIns="0" bIns="0" rtlCol="0">
              <a:noAutofit/>
            </a:bodyPr>
            <a:lstStyle/>
            <a:p>
              <a:pPr defTabSz="685800"/>
              <a:r>
                <a:rPr lang="en-US" sz="900" b="1" dirty="0">
                  <a:solidFill>
                    <a:srgbClr val="000000"/>
                  </a:solidFill>
                  <a:latin typeface="Calibri" panose="020F0502020204030204" pitchFamily="34" charset="0"/>
                  <a:cs typeface="Calibri" panose="020F0502020204030204" pitchFamily="34" charset="0"/>
                  <a:hlinkClick r:id="rId5"/>
                </a:rPr>
                <a:t>Business Round Table</a:t>
              </a:r>
              <a:r>
                <a:rPr lang="en-US" sz="900" b="1" dirty="0">
                  <a:solidFill>
                    <a:srgbClr val="000000"/>
                  </a:solidFill>
                  <a:latin typeface="Calibri" panose="020F0502020204030204" pitchFamily="34" charset="0"/>
                  <a:cs typeface="Calibri" panose="020F0502020204030204" pitchFamily="34" charset="0"/>
                </a:rPr>
                <a:t>: Jan 2019</a:t>
              </a:r>
            </a:p>
            <a:p>
              <a:pPr defTabSz="685800"/>
              <a:endParaRPr lang="en-US" sz="825" b="1" dirty="0">
                <a:solidFill>
                  <a:srgbClr val="000000"/>
                </a:solidFill>
                <a:latin typeface="Calibri" panose="020F0502020204030204" pitchFamily="34" charset="0"/>
                <a:cs typeface="Calibri" panose="020F0502020204030204" pitchFamily="34" charset="0"/>
              </a:endParaRPr>
            </a:p>
          </p:txBody>
        </p:sp>
      </p:grpSp>
      <p:graphicFrame>
        <p:nvGraphicFramePr>
          <p:cNvPr id="2" name="Object 1">
            <a:extLst>
              <a:ext uri="{FF2B5EF4-FFF2-40B4-BE49-F238E27FC236}">
                <a16:creationId xmlns:a16="http://schemas.microsoft.com/office/drawing/2014/main" id="{D30A4890-731B-4A37-BE48-E3B3117CB958}"/>
              </a:ext>
            </a:extLst>
          </p:cNvPr>
          <p:cNvGraphicFramePr>
            <a:graphicFrameLocks noChangeAspect="1"/>
          </p:cNvGraphicFramePr>
          <p:nvPr/>
        </p:nvGraphicFramePr>
        <p:xfrm>
          <a:off x="8153400" y="1066800"/>
          <a:ext cx="914400" cy="806450"/>
        </p:xfrm>
        <a:graphic>
          <a:graphicData uri="http://schemas.openxmlformats.org/presentationml/2006/ole">
            <mc:AlternateContent xmlns:mc="http://schemas.openxmlformats.org/markup-compatibility/2006">
              <mc:Choice xmlns:v="urn:schemas-microsoft-com:vml" Requires="v">
                <p:oleObj spid="_x0000_s1027" name="Acrobat Document" showAsIcon="1" r:id="rId6" imgW="914400" imgH="806400" progId="AcroExch.Document.7">
                  <p:embed/>
                </p:oleObj>
              </mc:Choice>
              <mc:Fallback>
                <p:oleObj name="Acrobat Document" showAsIcon="1" r:id="rId6" imgW="914400" imgH="806400" progId="AcroExch.Document.7">
                  <p:embed/>
                  <p:pic>
                    <p:nvPicPr>
                      <p:cNvPr id="2" name="Object 1">
                        <a:extLst>
                          <a:ext uri="{FF2B5EF4-FFF2-40B4-BE49-F238E27FC236}">
                            <a16:creationId xmlns:a16="http://schemas.microsoft.com/office/drawing/2014/main" id="{D30A4890-731B-4A37-BE48-E3B3117CB958}"/>
                          </a:ext>
                        </a:extLst>
                      </p:cNvPr>
                      <p:cNvPicPr/>
                      <p:nvPr/>
                    </p:nvPicPr>
                    <p:blipFill>
                      <a:blip r:embed="rId7"/>
                      <a:stretch>
                        <a:fillRect/>
                      </a:stretch>
                    </p:blipFill>
                    <p:spPr>
                      <a:xfrm>
                        <a:off x="8153400" y="1066800"/>
                        <a:ext cx="914400" cy="80645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5591D40-B4E5-486E-9718-CBB17D59FABE}"/>
              </a:ext>
            </a:extLst>
          </p:cNvPr>
          <p:cNvSpPr/>
          <p:nvPr/>
        </p:nvSpPr>
        <p:spPr>
          <a:xfrm>
            <a:off x="1828801" y="457201"/>
            <a:ext cx="5807213" cy="321627"/>
          </a:xfrm>
          <a:prstGeom prst="rect">
            <a:avLst/>
          </a:prstGeom>
        </p:spPr>
        <p:txBody>
          <a:bodyPr wrap="square">
            <a:spAutoFit/>
          </a:bodyPr>
          <a:lstStyle/>
          <a:p>
            <a:pPr defTabSz="685508" fontAlgn="base">
              <a:lnSpc>
                <a:spcPct val="70000"/>
              </a:lnSpc>
              <a:spcBef>
                <a:spcPct val="0"/>
              </a:spcBef>
              <a:spcAft>
                <a:spcPct val="0"/>
              </a:spcAft>
              <a:buFont typeface="Arial" charset="0"/>
            </a:pPr>
            <a:r>
              <a:rPr lang="en-US" sz="2000" dirty="0">
                <a:solidFill>
                  <a:srgbClr val="E11B22"/>
                </a:solidFill>
                <a:latin typeface="+mj-lt"/>
                <a:ea typeface="+mj-ea"/>
                <a:cs typeface="+mj-cs"/>
              </a:rPr>
              <a:t>Chicago Apprentice Network- Playbook </a:t>
            </a:r>
          </a:p>
        </p:txBody>
      </p:sp>
    </p:spTree>
    <p:extLst>
      <p:ext uri="{BB962C8B-B14F-4D97-AF65-F5344CB8AC3E}">
        <p14:creationId xmlns:p14="http://schemas.microsoft.com/office/powerpoint/2010/main" val="33115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4231" y="208730"/>
            <a:ext cx="6554502" cy="742951"/>
          </a:xfrm>
        </p:spPr>
        <p:txBody>
          <a:bodyPr>
            <a:noAutofit/>
          </a:bodyPr>
          <a:lstStyle/>
          <a:p>
            <a:pPr defTabSz="685508">
              <a:lnSpc>
                <a:spcPct val="70000"/>
              </a:lnSpc>
              <a:buFont typeface="Arial" charset="0"/>
            </a:pPr>
            <a:r>
              <a:rPr lang="en-US" kern="1200" dirty="0"/>
              <a:t>Chicago Apprentice Network - How it Works</a:t>
            </a:r>
          </a:p>
        </p:txBody>
      </p:sp>
      <p:sp>
        <p:nvSpPr>
          <p:cNvPr id="12" name="TextBox 11">
            <a:extLst>
              <a:ext uri="{FF2B5EF4-FFF2-40B4-BE49-F238E27FC236}">
                <a16:creationId xmlns:a16="http://schemas.microsoft.com/office/drawing/2014/main" id="{18BBFBBC-7E38-4A05-BA12-2BB9777807FC}"/>
              </a:ext>
            </a:extLst>
          </p:cNvPr>
          <p:cNvSpPr txBox="1"/>
          <p:nvPr/>
        </p:nvSpPr>
        <p:spPr>
          <a:xfrm>
            <a:off x="3020936" y="3611377"/>
            <a:ext cx="2598576" cy="516891"/>
          </a:xfrm>
          <a:prstGeom prst="rect">
            <a:avLst/>
          </a:prstGeom>
        </p:spPr>
        <p:txBody>
          <a:bodyPr vert="horz" wrap="square" lIns="0" tIns="0" rIns="0" bIns="0" rtlCol="0">
            <a:noAutofit/>
          </a:bodyPr>
          <a:lstStyle/>
          <a:p>
            <a:r>
              <a:rPr lang="en-US" sz="1000" b="1" dirty="0">
                <a:latin typeface="Graphik" panose="020B0503030202060203" pitchFamily="34" charset="0"/>
              </a:rPr>
              <a:t>1. </a:t>
            </a:r>
            <a:r>
              <a:rPr lang="en-US" sz="1000" dirty="0">
                <a:latin typeface="Graphik" panose="020B0503030202060203" pitchFamily="34" charset="0"/>
              </a:rPr>
              <a:t>CAN builds awareness / excitement around apprentice programs thru meetings, quarterly events, playbook, etc.</a:t>
            </a:r>
          </a:p>
        </p:txBody>
      </p:sp>
      <p:cxnSp>
        <p:nvCxnSpPr>
          <p:cNvPr id="15" name="Straight Arrow Connector 14">
            <a:extLst>
              <a:ext uri="{FF2B5EF4-FFF2-40B4-BE49-F238E27FC236}">
                <a16:creationId xmlns:a16="http://schemas.microsoft.com/office/drawing/2014/main" id="{DE939334-FCF8-4E7A-A083-0F3FBC1B5B57}"/>
              </a:ext>
            </a:extLst>
          </p:cNvPr>
          <p:cNvCxnSpPr>
            <a:cxnSpLocks/>
            <a:stCxn id="7172" idx="2"/>
            <a:endCxn id="42" idx="0"/>
          </p:cNvCxnSpPr>
          <p:nvPr/>
        </p:nvCxnSpPr>
        <p:spPr>
          <a:xfrm>
            <a:off x="8960300" y="3148398"/>
            <a:ext cx="7585" cy="1306803"/>
          </a:xfrm>
          <a:prstGeom prst="straightConnector1">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Diamond 15">
            <a:extLst>
              <a:ext uri="{FF2B5EF4-FFF2-40B4-BE49-F238E27FC236}">
                <a16:creationId xmlns:a16="http://schemas.microsoft.com/office/drawing/2014/main" id="{9340452D-A243-459C-9F61-0BBEA9EC98FA}"/>
              </a:ext>
            </a:extLst>
          </p:cNvPr>
          <p:cNvSpPr/>
          <p:nvPr/>
        </p:nvSpPr>
        <p:spPr>
          <a:xfrm>
            <a:off x="4431379" y="2517896"/>
            <a:ext cx="616484" cy="516892"/>
          </a:xfrm>
          <a:prstGeom prst="diamond">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t>
            </a:r>
          </a:p>
        </p:txBody>
      </p:sp>
      <p:cxnSp>
        <p:nvCxnSpPr>
          <p:cNvPr id="18" name="Straight Arrow Connector 17">
            <a:extLst>
              <a:ext uri="{FF2B5EF4-FFF2-40B4-BE49-F238E27FC236}">
                <a16:creationId xmlns:a16="http://schemas.microsoft.com/office/drawing/2014/main" id="{8798F599-BBDA-4133-A4D8-27F3DAAC5B83}"/>
              </a:ext>
            </a:extLst>
          </p:cNvPr>
          <p:cNvCxnSpPr>
            <a:cxnSpLocks/>
            <a:stCxn id="51" idx="3"/>
            <a:endCxn id="16" idx="1"/>
          </p:cNvCxnSpPr>
          <p:nvPr/>
        </p:nvCxnSpPr>
        <p:spPr>
          <a:xfrm>
            <a:off x="3783310" y="2776342"/>
            <a:ext cx="648071" cy="0"/>
          </a:xfrm>
          <a:prstGeom prst="straightConnector1">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20B9EA2-B245-4373-BF2A-DE586299C5B4}"/>
              </a:ext>
            </a:extLst>
          </p:cNvPr>
          <p:cNvSpPr txBox="1"/>
          <p:nvPr/>
        </p:nvSpPr>
        <p:spPr>
          <a:xfrm>
            <a:off x="3927323" y="3038210"/>
            <a:ext cx="2598576" cy="516891"/>
          </a:xfrm>
          <a:prstGeom prst="rect">
            <a:avLst/>
          </a:prstGeom>
        </p:spPr>
        <p:txBody>
          <a:bodyPr vert="horz" wrap="square" lIns="0" tIns="0" rIns="0" bIns="0" rtlCol="0">
            <a:noAutofit/>
          </a:bodyPr>
          <a:lstStyle/>
          <a:p>
            <a:r>
              <a:rPr lang="en-US" sz="1000" b="1" dirty="0">
                <a:latin typeface="Graphik" panose="020B0503030202060203" pitchFamily="34" charset="0"/>
              </a:rPr>
              <a:t>2. </a:t>
            </a:r>
            <a:r>
              <a:rPr lang="en-US" sz="1000" dirty="0">
                <a:latin typeface="Graphik" panose="020B0503030202060203" pitchFamily="34" charset="0"/>
              </a:rPr>
              <a:t>When employer is ready to commit / build apprentice program, do they have HR capacity in house?</a:t>
            </a:r>
            <a:r>
              <a:rPr lang="en-US" sz="1000" b="1" dirty="0">
                <a:latin typeface="Graphik" panose="020B0503030202060203" pitchFamily="34" charset="0"/>
              </a:rPr>
              <a:t> </a:t>
            </a:r>
            <a:endParaRPr lang="en-US" sz="1000" dirty="0">
              <a:latin typeface="Graphik" panose="020B0503030202060203" pitchFamily="34" charset="0"/>
            </a:endParaRPr>
          </a:p>
        </p:txBody>
      </p:sp>
      <p:cxnSp>
        <p:nvCxnSpPr>
          <p:cNvPr id="22" name="Straight Arrow Connector 21">
            <a:extLst>
              <a:ext uri="{FF2B5EF4-FFF2-40B4-BE49-F238E27FC236}">
                <a16:creationId xmlns:a16="http://schemas.microsoft.com/office/drawing/2014/main" id="{13C56D44-5B70-4F3B-8B21-94D316A2B200}"/>
              </a:ext>
            </a:extLst>
          </p:cNvPr>
          <p:cNvCxnSpPr>
            <a:cxnSpLocks/>
            <a:stCxn id="16" idx="0"/>
            <a:endCxn id="43" idx="1"/>
          </p:cNvCxnSpPr>
          <p:nvPr/>
        </p:nvCxnSpPr>
        <p:spPr>
          <a:xfrm rot="5400000" flipH="1" flipV="1">
            <a:off x="5487591" y="1233846"/>
            <a:ext cx="536083" cy="2032018"/>
          </a:xfrm>
          <a:prstGeom prst="bentConnector2">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0269A6-51E2-4E50-BD37-E303D6F884FB}"/>
              </a:ext>
            </a:extLst>
          </p:cNvPr>
          <p:cNvSpPr txBox="1"/>
          <p:nvPr/>
        </p:nvSpPr>
        <p:spPr>
          <a:xfrm>
            <a:off x="4827424" y="1624566"/>
            <a:ext cx="1800200" cy="245611"/>
          </a:xfrm>
          <a:prstGeom prst="rect">
            <a:avLst/>
          </a:prstGeom>
        </p:spPr>
        <p:txBody>
          <a:bodyPr vert="horz" wrap="square" lIns="0" tIns="0" rIns="0" bIns="0" rtlCol="0">
            <a:noAutofit/>
          </a:bodyPr>
          <a:lstStyle/>
          <a:p>
            <a:r>
              <a:rPr lang="en-US" sz="1000" b="1" dirty="0">
                <a:latin typeface="Graphik" panose="020B0503030202060203" pitchFamily="34" charset="0"/>
              </a:rPr>
              <a:t>3. </a:t>
            </a:r>
            <a:r>
              <a:rPr lang="en-US" sz="1000" dirty="0">
                <a:latin typeface="Graphik" panose="020B0503030202060203" pitchFamily="34" charset="0"/>
              </a:rPr>
              <a:t>If </a:t>
            </a:r>
            <a:r>
              <a:rPr lang="en-US" sz="1000" b="1" i="1" u="sng" dirty="0">
                <a:solidFill>
                  <a:schemeClr val="accent4">
                    <a:lumMod val="60000"/>
                    <a:lumOff val="40000"/>
                  </a:schemeClr>
                </a:solidFill>
                <a:latin typeface="Graphik" panose="020B0503030202060203" pitchFamily="34" charset="0"/>
              </a:rPr>
              <a:t>no</a:t>
            </a:r>
            <a:r>
              <a:rPr lang="en-US" sz="1000" dirty="0">
                <a:latin typeface="Graphik" panose="020B0503030202060203" pitchFamily="34" charset="0"/>
              </a:rPr>
              <a:t>, leverage a non profit partners </a:t>
            </a:r>
          </a:p>
        </p:txBody>
      </p:sp>
      <p:cxnSp>
        <p:nvCxnSpPr>
          <p:cNvPr id="30" name="Straight Arrow Connector 29">
            <a:extLst>
              <a:ext uri="{FF2B5EF4-FFF2-40B4-BE49-F238E27FC236}">
                <a16:creationId xmlns:a16="http://schemas.microsoft.com/office/drawing/2014/main" id="{21A5227E-C06A-4EC2-9BEB-C981C86B8EF1}"/>
              </a:ext>
            </a:extLst>
          </p:cNvPr>
          <p:cNvCxnSpPr>
            <a:cxnSpLocks/>
            <a:stCxn id="16" idx="3"/>
            <a:endCxn id="47" idx="1"/>
          </p:cNvCxnSpPr>
          <p:nvPr/>
        </p:nvCxnSpPr>
        <p:spPr>
          <a:xfrm>
            <a:off x="5047865" y="2776344"/>
            <a:ext cx="3342577" cy="4225"/>
          </a:xfrm>
          <a:prstGeom prst="straightConnector1">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103322-38FB-415F-BB43-F85C7B97CAA3}"/>
              </a:ext>
            </a:extLst>
          </p:cNvPr>
          <p:cNvSpPr txBox="1"/>
          <p:nvPr/>
        </p:nvSpPr>
        <p:spPr>
          <a:xfrm>
            <a:off x="6447603" y="2805505"/>
            <a:ext cx="1717436" cy="339931"/>
          </a:xfrm>
          <a:prstGeom prst="rect">
            <a:avLst/>
          </a:prstGeom>
        </p:spPr>
        <p:txBody>
          <a:bodyPr vert="horz" wrap="square" lIns="0" tIns="0" rIns="0" bIns="0" rtlCol="0">
            <a:noAutofit/>
          </a:bodyPr>
          <a:lstStyle/>
          <a:p>
            <a:r>
              <a:rPr lang="en-US" sz="1000" b="1" dirty="0">
                <a:latin typeface="Graphik" panose="020B0503030202060203" pitchFamily="34" charset="0"/>
              </a:rPr>
              <a:t>5. </a:t>
            </a:r>
            <a:r>
              <a:rPr lang="en-US" sz="1000" dirty="0">
                <a:latin typeface="Graphik" panose="020B0503030202060203" pitchFamily="34" charset="0"/>
              </a:rPr>
              <a:t>If </a:t>
            </a:r>
            <a:r>
              <a:rPr lang="en-US" sz="1000" b="1" i="1" u="sng" dirty="0">
                <a:solidFill>
                  <a:schemeClr val="accent4">
                    <a:lumMod val="60000"/>
                    <a:lumOff val="40000"/>
                  </a:schemeClr>
                </a:solidFill>
                <a:latin typeface="Graphik" panose="020B0503030202060203" pitchFamily="34" charset="0"/>
              </a:rPr>
              <a:t>yes</a:t>
            </a:r>
            <a:r>
              <a:rPr lang="en-US" sz="1000" dirty="0">
                <a:latin typeface="Graphik" panose="020B0503030202060203" pitchFamily="34" charset="0"/>
              </a:rPr>
              <a:t>, connect to Comm. College to help design apprentice program</a:t>
            </a:r>
          </a:p>
        </p:txBody>
      </p:sp>
      <p:cxnSp>
        <p:nvCxnSpPr>
          <p:cNvPr id="38" name="Straight Arrow Connector 37">
            <a:extLst>
              <a:ext uri="{FF2B5EF4-FFF2-40B4-BE49-F238E27FC236}">
                <a16:creationId xmlns:a16="http://schemas.microsoft.com/office/drawing/2014/main" id="{8DEDCC03-E984-42EC-B5EE-EBFC81A0FC37}"/>
              </a:ext>
            </a:extLst>
          </p:cNvPr>
          <p:cNvCxnSpPr>
            <a:cxnSpLocks/>
            <a:stCxn id="43" idx="3"/>
            <a:endCxn id="7170" idx="0"/>
          </p:cNvCxnSpPr>
          <p:nvPr/>
        </p:nvCxnSpPr>
        <p:spPr>
          <a:xfrm>
            <a:off x="8097241" y="1981815"/>
            <a:ext cx="863058" cy="362831"/>
          </a:xfrm>
          <a:prstGeom prst="bentConnector2">
            <a:avLst/>
          </a:prstGeom>
          <a:ln w="19050">
            <a:solidFill>
              <a:srgbClr val="0022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C9F803-1F4D-4260-95FE-EC7BD24420B5}"/>
              </a:ext>
            </a:extLst>
          </p:cNvPr>
          <p:cNvSpPr txBox="1"/>
          <p:nvPr/>
        </p:nvSpPr>
        <p:spPr>
          <a:xfrm>
            <a:off x="8283808" y="1624566"/>
            <a:ext cx="2268253" cy="325469"/>
          </a:xfrm>
          <a:prstGeom prst="rect">
            <a:avLst/>
          </a:prstGeom>
        </p:spPr>
        <p:txBody>
          <a:bodyPr vert="horz" wrap="square" lIns="0" tIns="0" rIns="0" bIns="0" rtlCol="0">
            <a:noAutofit/>
          </a:bodyPr>
          <a:lstStyle/>
          <a:p>
            <a:r>
              <a:rPr lang="en-US" sz="1000" b="1" dirty="0">
                <a:latin typeface="Graphik" panose="020B0503030202060203" pitchFamily="34" charset="0"/>
              </a:rPr>
              <a:t>4. </a:t>
            </a:r>
            <a:r>
              <a:rPr lang="en-US" sz="1000" dirty="0">
                <a:latin typeface="Graphik" panose="020B0503030202060203" pitchFamily="34" charset="0"/>
              </a:rPr>
              <a:t>Skills to help design apprentice program &amp; coordinate with College</a:t>
            </a:r>
          </a:p>
        </p:txBody>
      </p:sp>
      <p:sp>
        <p:nvSpPr>
          <p:cNvPr id="42" name="Rectangle: Rounded Corners 41">
            <a:extLst>
              <a:ext uri="{FF2B5EF4-FFF2-40B4-BE49-F238E27FC236}">
                <a16:creationId xmlns:a16="http://schemas.microsoft.com/office/drawing/2014/main" id="{0AC54202-53E5-4D51-8C4B-9F0811DDD242}"/>
              </a:ext>
            </a:extLst>
          </p:cNvPr>
          <p:cNvSpPr/>
          <p:nvPr/>
        </p:nvSpPr>
        <p:spPr>
          <a:xfrm>
            <a:off x="8247804" y="4455199"/>
            <a:ext cx="1440161" cy="850496"/>
          </a:xfrm>
          <a:prstGeom prst="roundRect">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Graphik" panose="020B0503030202060203" pitchFamily="34" charset="0"/>
              </a:rPr>
              <a:t>Students</a:t>
            </a:r>
          </a:p>
        </p:txBody>
      </p:sp>
      <p:pic>
        <p:nvPicPr>
          <p:cNvPr id="43" name="Picture 42">
            <a:extLst>
              <a:ext uri="{FF2B5EF4-FFF2-40B4-BE49-F238E27FC236}">
                <a16:creationId xmlns:a16="http://schemas.microsoft.com/office/drawing/2014/main" id="{CF5244E2-5F84-495C-A655-3580FC8AFE54}"/>
              </a:ext>
            </a:extLst>
          </p:cNvPr>
          <p:cNvPicPr>
            <a:picLocks noChangeAspect="1"/>
          </p:cNvPicPr>
          <p:nvPr/>
        </p:nvPicPr>
        <p:blipFill>
          <a:blip r:embed="rId3"/>
          <a:stretch>
            <a:fillRect/>
          </a:stretch>
        </p:blipFill>
        <p:spPr>
          <a:xfrm>
            <a:off x="6771639" y="1708895"/>
            <a:ext cx="1325602" cy="545836"/>
          </a:xfrm>
          <a:prstGeom prst="rect">
            <a:avLst/>
          </a:prstGeom>
        </p:spPr>
      </p:pic>
      <p:grpSp>
        <p:nvGrpSpPr>
          <p:cNvPr id="48" name="Group 47">
            <a:extLst>
              <a:ext uri="{FF2B5EF4-FFF2-40B4-BE49-F238E27FC236}">
                <a16:creationId xmlns:a16="http://schemas.microsoft.com/office/drawing/2014/main" id="{D78856A3-B372-4742-9F2E-3303FF69BA20}"/>
              </a:ext>
            </a:extLst>
          </p:cNvPr>
          <p:cNvGrpSpPr/>
          <p:nvPr/>
        </p:nvGrpSpPr>
        <p:grpSpPr>
          <a:xfrm>
            <a:off x="8355816" y="2344644"/>
            <a:ext cx="1208964" cy="803752"/>
            <a:chOff x="6818635" y="1443419"/>
            <a:chExt cx="1527663" cy="1033457"/>
          </a:xfrm>
        </p:grpSpPr>
        <p:pic>
          <p:nvPicPr>
            <p:cNvPr id="7170" name="Picture 2" descr="CCC Logo">
              <a:extLst>
                <a:ext uri="{FF2B5EF4-FFF2-40B4-BE49-F238E27FC236}">
                  <a16:creationId xmlns:a16="http://schemas.microsoft.com/office/drawing/2014/main" id="{1F4AA05D-B6E9-41C2-A292-5A62CE795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386" y="1443419"/>
              <a:ext cx="1440161" cy="3836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149695AE-D022-47A1-B68E-3412452639B1}"/>
                </a:ext>
              </a:extLst>
            </p:cNvPr>
            <p:cNvPicPr>
              <a:picLocks noChangeAspect="1"/>
            </p:cNvPicPr>
            <p:nvPr/>
          </p:nvPicPr>
          <p:blipFill>
            <a:blip r:embed="rId5"/>
            <a:stretch>
              <a:fillRect/>
            </a:stretch>
          </p:blipFill>
          <p:spPr>
            <a:xfrm>
              <a:off x="6862386" y="1881768"/>
              <a:ext cx="1440161" cy="244313"/>
            </a:xfrm>
            <a:prstGeom prst="rect">
              <a:avLst/>
            </a:prstGeom>
          </p:spPr>
        </p:pic>
        <p:pic>
          <p:nvPicPr>
            <p:cNvPr id="7172" name="Picture 4" descr="CLC Logo">
              <a:extLst>
                <a:ext uri="{FF2B5EF4-FFF2-40B4-BE49-F238E27FC236}">
                  <a16:creationId xmlns:a16="http://schemas.microsoft.com/office/drawing/2014/main" id="{6D5E1178-8913-4F25-B468-E022327B01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8635" y="2201896"/>
              <a:ext cx="1527663" cy="274980"/>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a:extLst>
              <a:ext uri="{FF2B5EF4-FFF2-40B4-BE49-F238E27FC236}">
                <a16:creationId xmlns:a16="http://schemas.microsoft.com/office/drawing/2014/main" id="{572A7D1A-D6A4-4471-9639-5A9BC64EE36E}"/>
              </a:ext>
            </a:extLst>
          </p:cNvPr>
          <p:cNvPicPr>
            <a:picLocks noChangeAspect="1"/>
          </p:cNvPicPr>
          <p:nvPr/>
        </p:nvPicPr>
        <p:blipFill>
          <a:blip r:embed="rId7"/>
          <a:stretch>
            <a:fillRect/>
          </a:stretch>
        </p:blipFill>
        <p:spPr>
          <a:xfrm>
            <a:off x="2019112" y="2543945"/>
            <a:ext cx="1764196" cy="464797"/>
          </a:xfrm>
          <a:prstGeom prst="rect">
            <a:avLst/>
          </a:prstGeom>
        </p:spPr>
      </p:pic>
      <p:sp>
        <p:nvSpPr>
          <p:cNvPr id="60" name="Rectangle: Rounded Corners 59">
            <a:extLst>
              <a:ext uri="{FF2B5EF4-FFF2-40B4-BE49-F238E27FC236}">
                <a16:creationId xmlns:a16="http://schemas.microsoft.com/office/drawing/2014/main" id="{5327CF0A-3E83-4612-8571-8FB7A337759C}"/>
              </a:ext>
            </a:extLst>
          </p:cNvPr>
          <p:cNvSpPr/>
          <p:nvPr/>
        </p:nvSpPr>
        <p:spPr>
          <a:xfrm>
            <a:off x="2181131" y="4432795"/>
            <a:ext cx="1440161" cy="850496"/>
          </a:xfrm>
          <a:prstGeom prst="roundRect">
            <a:avLst/>
          </a:prstGeom>
          <a:solidFill>
            <a:srgbClr val="6688BB"/>
          </a:solidFill>
          <a:ln>
            <a:solidFill>
              <a:srgbClr val="6688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Graphik" panose="020B0503030202060203" pitchFamily="34" charset="0"/>
              </a:rPr>
              <a:t>Employers</a:t>
            </a:r>
          </a:p>
        </p:txBody>
      </p:sp>
      <p:cxnSp>
        <p:nvCxnSpPr>
          <p:cNvPr id="68" name="Straight Arrow Connector 67">
            <a:extLst>
              <a:ext uri="{FF2B5EF4-FFF2-40B4-BE49-F238E27FC236}">
                <a16:creationId xmlns:a16="http://schemas.microsoft.com/office/drawing/2014/main" id="{4342D2C4-547C-4A73-9711-16E3A124DC61}"/>
              </a:ext>
            </a:extLst>
          </p:cNvPr>
          <p:cNvCxnSpPr>
            <a:cxnSpLocks/>
            <a:stCxn id="51" idx="2"/>
            <a:endCxn id="60" idx="0"/>
          </p:cNvCxnSpPr>
          <p:nvPr/>
        </p:nvCxnSpPr>
        <p:spPr>
          <a:xfrm>
            <a:off x="2901210" y="3008742"/>
            <a:ext cx="0" cy="1424055"/>
          </a:xfrm>
          <a:prstGeom prst="straightConnector1">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DE57A3D-403D-4075-A627-224584C53FD7}"/>
              </a:ext>
            </a:extLst>
          </p:cNvPr>
          <p:cNvSpPr txBox="1"/>
          <p:nvPr/>
        </p:nvSpPr>
        <p:spPr>
          <a:xfrm>
            <a:off x="7604259" y="3717830"/>
            <a:ext cx="1651656" cy="516891"/>
          </a:xfrm>
          <a:prstGeom prst="rect">
            <a:avLst/>
          </a:prstGeom>
        </p:spPr>
        <p:txBody>
          <a:bodyPr vert="horz" wrap="square" lIns="0" tIns="0" rIns="0" bIns="0" rtlCol="0">
            <a:noAutofit/>
          </a:bodyPr>
          <a:lstStyle/>
          <a:p>
            <a:r>
              <a:rPr lang="en-US" sz="1000" b="1" dirty="0">
                <a:latin typeface="Graphik" panose="020B0503030202060203" pitchFamily="34" charset="0"/>
              </a:rPr>
              <a:t>6. </a:t>
            </a:r>
            <a:r>
              <a:rPr lang="en-US" sz="1000" dirty="0">
                <a:latin typeface="Graphik" panose="020B0503030202060203" pitchFamily="34" charset="0"/>
              </a:rPr>
              <a:t>Recruit students to Apprentice Programs</a:t>
            </a:r>
          </a:p>
        </p:txBody>
      </p:sp>
      <p:cxnSp>
        <p:nvCxnSpPr>
          <p:cNvPr id="72" name="Straight Arrow Connector 71">
            <a:extLst>
              <a:ext uri="{FF2B5EF4-FFF2-40B4-BE49-F238E27FC236}">
                <a16:creationId xmlns:a16="http://schemas.microsoft.com/office/drawing/2014/main" id="{7AECBAD8-E380-4AE0-B476-93C18AE6E796}"/>
              </a:ext>
            </a:extLst>
          </p:cNvPr>
          <p:cNvCxnSpPr>
            <a:cxnSpLocks/>
            <a:stCxn id="42" idx="1"/>
            <a:endCxn id="60" idx="3"/>
          </p:cNvCxnSpPr>
          <p:nvPr/>
        </p:nvCxnSpPr>
        <p:spPr>
          <a:xfrm flipH="1" flipV="1">
            <a:off x="3621290" y="4858043"/>
            <a:ext cx="4626512" cy="22404"/>
          </a:xfrm>
          <a:prstGeom prst="straightConnector1">
            <a:avLst/>
          </a:prstGeom>
          <a:ln w="19050">
            <a:solidFill>
              <a:srgbClr val="0022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6C76296-D9AF-47B1-A103-3AC4FEEC556E}"/>
              </a:ext>
            </a:extLst>
          </p:cNvPr>
          <p:cNvSpPr txBox="1"/>
          <p:nvPr/>
        </p:nvSpPr>
        <p:spPr>
          <a:xfrm>
            <a:off x="5331482" y="4491205"/>
            <a:ext cx="2376263" cy="516891"/>
          </a:xfrm>
          <a:prstGeom prst="rect">
            <a:avLst/>
          </a:prstGeom>
        </p:spPr>
        <p:txBody>
          <a:bodyPr vert="horz" wrap="square" lIns="0" tIns="0" rIns="0" bIns="0" rtlCol="0">
            <a:noAutofit/>
          </a:bodyPr>
          <a:lstStyle/>
          <a:p>
            <a:r>
              <a:rPr lang="en-US" sz="1000" b="1" dirty="0">
                <a:latin typeface="Graphik" panose="020B0503030202060203" pitchFamily="34" charset="0"/>
              </a:rPr>
              <a:t>7. </a:t>
            </a:r>
            <a:r>
              <a:rPr lang="en-US" sz="1000" dirty="0">
                <a:latin typeface="Graphik" panose="020B0503030202060203" pitchFamily="34" charset="0"/>
              </a:rPr>
              <a:t>Connect Students to Employers to launch apprentice programs</a:t>
            </a:r>
          </a:p>
        </p:txBody>
      </p:sp>
      <p:sp>
        <p:nvSpPr>
          <p:cNvPr id="78" name="TextBox 77">
            <a:extLst>
              <a:ext uri="{FF2B5EF4-FFF2-40B4-BE49-F238E27FC236}">
                <a16:creationId xmlns:a16="http://schemas.microsoft.com/office/drawing/2014/main" id="{73A14DCC-EB2A-4C48-BAEB-103B05D4912E}"/>
              </a:ext>
            </a:extLst>
          </p:cNvPr>
          <p:cNvSpPr txBox="1"/>
          <p:nvPr/>
        </p:nvSpPr>
        <p:spPr>
          <a:xfrm>
            <a:off x="1610607" y="3611375"/>
            <a:ext cx="1170878" cy="627800"/>
          </a:xfrm>
          <a:prstGeom prst="rect">
            <a:avLst/>
          </a:prstGeom>
        </p:spPr>
        <p:txBody>
          <a:bodyPr vert="horz" wrap="square" lIns="0" tIns="0" rIns="0" bIns="0" rtlCol="0">
            <a:noAutofit/>
          </a:bodyPr>
          <a:lstStyle/>
          <a:p>
            <a:r>
              <a:rPr lang="en-US" sz="1000" b="1" dirty="0">
                <a:latin typeface="Graphik" panose="020B0503030202060203" pitchFamily="34" charset="0"/>
              </a:rPr>
              <a:t>8. </a:t>
            </a:r>
            <a:r>
              <a:rPr lang="en-US" sz="1000" dirty="0">
                <a:latin typeface="Graphik" panose="020B0503030202060203" pitchFamily="34" charset="0"/>
              </a:rPr>
              <a:t>Employers join CAN and bolsters recruiting of other employers</a:t>
            </a:r>
          </a:p>
        </p:txBody>
      </p:sp>
      <p:cxnSp>
        <p:nvCxnSpPr>
          <p:cNvPr id="79" name="Straight Arrow Connector 78">
            <a:extLst>
              <a:ext uri="{FF2B5EF4-FFF2-40B4-BE49-F238E27FC236}">
                <a16:creationId xmlns:a16="http://schemas.microsoft.com/office/drawing/2014/main" id="{CD6B79E6-68EF-4E06-B65C-7AA56E65B8CD}"/>
              </a:ext>
            </a:extLst>
          </p:cNvPr>
          <p:cNvCxnSpPr>
            <a:cxnSpLocks/>
          </p:cNvCxnSpPr>
          <p:nvPr/>
        </p:nvCxnSpPr>
        <p:spPr>
          <a:xfrm>
            <a:off x="2781485" y="3008742"/>
            <a:ext cx="0" cy="1424055"/>
          </a:xfrm>
          <a:prstGeom prst="straightConnector1">
            <a:avLst/>
          </a:prstGeom>
          <a:ln w="19050">
            <a:solidFill>
              <a:srgbClr val="00226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5CA3CBA-FA98-4381-B2D6-1825B61AC2F1}"/>
              </a:ext>
            </a:extLst>
          </p:cNvPr>
          <p:cNvGrpSpPr/>
          <p:nvPr/>
        </p:nvGrpSpPr>
        <p:grpSpPr>
          <a:xfrm>
            <a:off x="6881789" y="1142528"/>
            <a:ext cx="911420" cy="1623516"/>
            <a:chOff x="5446205" y="-224683"/>
            <a:chExt cx="911420" cy="1623516"/>
          </a:xfrm>
        </p:grpSpPr>
        <p:grpSp>
          <p:nvGrpSpPr>
            <p:cNvPr id="7180" name="Group 7179">
              <a:extLst>
                <a:ext uri="{FF2B5EF4-FFF2-40B4-BE49-F238E27FC236}">
                  <a16:creationId xmlns:a16="http://schemas.microsoft.com/office/drawing/2014/main" id="{671B242C-B958-4221-A73A-15E7DA577400}"/>
                </a:ext>
              </a:extLst>
            </p:cNvPr>
            <p:cNvGrpSpPr/>
            <p:nvPr/>
          </p:nvGrpSpPr>
          <p:grpSpPr>
            <a:xfrm>
              <a:off x="5572827" y="-224683"/>
              <a:ext cx="655667" cy="1401923"/>
              <a:chOff x="5603763" y="-143259"/>
              <a:chExt cx="655667" cy="1401923"/>
            </a:xfrm>
          </p:grpSpPr>
          <p:pic>
            <p:nvPicPr>
              <p:cNvPr id="7177" name="Picture 7176">
                <a:extLst>
                  <a:ext uri="{FF2B5EF4-FFF2-40B4-BE49-F238E27FC236}">
                    <a16:creationId xmlns:a16="http://schemas.microsoft.com/office/drawing/2014/main" id="{DF1DA4A1-52FB-4F8A-9D4F-AB80FE93B1A0}"/>
                  </a:ext>
                </a:extLst>
              </p:cNvPr>
              <p:cNvPicPr>
                <a:picLocks noChangeAspect="1"/>
              </p:cNvPicPr>
              <p:nvPr/>
            </p:nvPicPr>
            <p:blipFill>
              <a:blip r:embed="rId8"/>
              <a:stretch>
                <a:fillRect/>
              </a:stretch>
            </p:blipFill>
            <p:spPr>
              <a:xfrm>
                <a:off x="5603763" y="-143259"/>
                <a:ext cx="582845" cy="250096"/>
              </a:xfrm>
              <a:prstGeom prst="rect">
                <a:avLst/>
              </a:prstGeom>
            </p:spPr>
          </p:pic>
          <p:pic>
            <p:nvPicPr>
              <p:cNvPr id="7178" name="Picture 7177">
                <a:extLst>
                  <a:ext uri="{FF2B5EF4-FFF2-40B4-BE49-F238E27FC236}">
                    <a16:creationId xmlns:a16="http://schemas.microsoft.com/office/drawing/2014/main" id="{D9C27BC0-C619-4550-B16E-C289E52BE95E}"/>
                  </a:ext>
                </a:extLst>
              </p:cNvPr>
              <p:cNvPicPr>
                <a:picLocks noChangeAspect="1"/>
              </p:cNvPicPr>
              <p:nvPr/>
            </p:nvPicPr>
            <p:blipFill>
              <a:blip r:embed="rId9"/>
              <a:stretch>
                <a:fillRect/>
              </a:stretch>
            </p:blipFill>
            <p:spPr>
              <a:xfrm>
                <a:off x="5658596" y="163257"/>
                <a:ext cx="473181" cy="327200"/>
              </a:xfrm>
              <a:prstGeom prst="rect">
                <a:avLst/>
              </a:prstGeom>
            </p:spPr>
          </p:pic>
          <p:pic>
            <p:nvPicPr>
              <p:cNvPr id="7179" name="Picture 7178">
                <a:extLst>
                  <a:ext uri="{FF2B5EF4-FFF2-40B4-BE49-F238E27FC236}">
                    <a16:creationId xmlns:a16="http://schemas.microsoft.com/office/drawing/2014/main" id="{129AF0EE-8976-4FDD-9BBC-3B64C68AF181}"/>
                  </a:ext>
                </a:extLst>
              </p:cNvPr>
              <p:cNvPicPr>
                <a:picLocks noChangeAspect="1"/>
              </p:cNvPicPr>
              <p:nvPr/>
            </p:nvPicPr>
            <p:blipFill>
              <a:blip r:embed="rId10"/>
              <a:stretch>
                <a:fillRect/>
              </a:stretch>
            </p:blipFill>
            <p:spPr>
              <a:xfrm>
                <a:off x="5606266" y="1008568"/>
                <a:ext cx="653164" cy="250096"/>
              </a:xfrm>
              <a:prstGeom prst="rect">
                <a:avLst/>
              </a:prstGeom>
            </p:spPr>
          </p:pic>
        </p:grpSp>
        <p:pic>
          <p:nvPicPr>
            <p:cNvPr id="2" name="Picture 2" descr="Image result for i.c.stars logo">
              <a:extLst>
                <a:ext uri="{FF2B5EF4-FFF2-40B4-BE49-F238E27FC236}">
                  <a16:creationId xmlns:a16="http://schemas.microsoft.com/office/drawing/2014/main" id="{3CAF4954-8093-4693-AD28-917290C4A0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6205" y="1170978"/>
              <a:ext cx="911420" cy="2278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08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1" grpId="0"/>
      <p:bldP spid="29" grpId="0"/>
      <p:bldP spid="34" grpId="0"/>
      <p:bldP spid="41" grpId="0"/>
      <p:bldP spid="42" grpId="0" animBg="1"/>
      <p:bldP spid="60" grpId="0" animBg="1"/>
      <p:bldP spid="71" grpId="0"/>
      <p:bldP spid="76"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Order 2019-03</a:t>
            </a:r>
          </a:p>
        </p:txBody>
      </p:sp>
      <p:sp>
        <p:nvSpPr>
          <p:cNvPr id="3" name="Content Placeholder 2"/>
          <p:cNvSpPr>
            <a:spLocks noGrp="1"/>
          </p:cNvSpPr>
          <p:nvPr>
            <p:ph idx="1"/>
          </p:nvPr>
        </p:nvSpPr>
        <p:spPr/>
        <p:txBody>
          <a:bodyPr>
            <a:normAutofit/>
          </a:bodyPr>
          <a:lstStyle/>
          <a:p>
            <a:pPr lvl="0"/>
            <a:r>
              <a:rPr lang="en-US" dirty="0"/>
              <a:t>Directed DCEO to recommend how to improve industry targeting and align resources to serve disenfranchised populations </a:t>
            </a:r>
          </a:p>
          <a:p>
            <a:pPr lvl="0"/>
            <a:r>
              <a:rPr lang="en-US" dirty="0"/>
              <a:t>Convened education, workforce, and economic development partners to create a system-wide approach for addressing the requirements</a:t>
            </a:r>
          </a:p>
          <a:p>
            <a:pPr lvl="0"/>
            <a:r>
              <a:rPr lang="en-US" dirty="0"/>
              <a:t>Creates 3 action areas, with 10 strategies, and 37 proposed actions </a:t>
            </a:r>
          </a:p>
          <a:p>
            <a:r>
              <a:rPr lang="en-US" dirty="0"/>
              <a:t>Strengthens the State’s commitment to workforce development and job creation.</a:t>
            </a:r>
          </a:p>
          <a:p>
            <a:r>
              <a:rPr lang="en-US" dirty="0"/>
              <a:t>Submitted recommendations to Governor on 4.14.19  - </a:t>
            </a:r>
            <a:r>
              <a:rPr lang="en-US" i="1" u="sng" dirty="0">
                <a:hlinkClick r:id="rId2"/>
              </a:rPr>
              <a:t>Agenda for Workforce Development and Job Creation</a:t>
            </a:r>
            <a:endParaRPr lang="en-US" dirty="0"/>
          </a:p>
          <a:p>
            <a:endParaRPr lang="en-US" dirty="0"/>
          </a:p>
        </p:txBody>
      </p:sp>
    </p:spTree>
    <p:extLst>
      <p:ext uri="{BB962C8B-B14F-4D97-AF65-F5344CB8AC3E}">
        <p14:creationId xmlns:p14="http://schemas.microsoft.com/office/powerpoint/2010/main" val="136568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955" y="610865"/>
            <a:ext cx="8952089" cy="561049"/>
          </a:xfrm>
        </p:spPr>
        <p:txBody>
          <a:bodyPr>
            <a:noAutofit/>
          </a:bodyPr>
          <a:lstStyle/>
          <a:p>
            <a:r>
              <a:rPr lang="en-US" sz="3200" dirty="0"/>
              <a:t>Agenda for Workforce Development and Job Creation</a:t>
            </a:r>
          </a:p>
        </p:txBody>
      </p:sp>
      <p:sp>
        <p:nvSpPr>
          <p:cNvPr id="3" name="Content Placeholder 2"/>
          <p:cNvSpPr>
            <a:spLocks noGrp="1"/>
          </p:cNvSpPr>
          <p:nvPr>
            <p:ph idx="1"/>
          </p:nvPr>
        </p:nvSpPr>
        <p:spPr>
          <a:xfrm>
            <a:off x="838200" y="1862668"/>
            <a:ext cx="10515600" cy="4560710"/>
          </a:xfrm>
        </p:spPr>
        <p:txBody>
          <a:bodyPr>
            <a:normAutofit fontScale="92500" lnSpcReduction="10000"/>
          </a:bodyPr>
          <a:lstStyle/>
          <a:p>
            <a:pPr marL="0" indent="0">
              <a:buNone/>
            </a:pPr>
            <a:r>
              <a:rPr lang="en-US" b="1" i="1" dirty="0"/>
              <a:t>Unite workforce development partners around regional cluster strategies</a:t>
            </a:r>
          </a:p>
          <a:p>
            <a:r>
              <a:rPr lang="en-US" dirty="0"/>
              <a:t>Identify high-impact regional clusters along with in-demand occupations and implement coordinated strategies that will strengthen workforce development throughout the state</a:t>
            </a:r>
          </a:p>
          <a:p>
            <a:pPr marL="0" lvl="0" indent="0">
              <a:buNone/>
            </a:pPr>
            <a:r>
              <a:rPr lang="en-US" b="1" i="1" dirty="0"/>
              <a:t>Prepare Illinois workers for a career, not just their next job </a:t>
            </a:r>
          </a:p>
          <a:p>
            <a:r>
              <a:rPr lang="en-US" dirty="0"/>
              <a:t>Address barriers that prevent individuals from successfully completing training and employment</a:t>
            </a:r>
          </a:p>
          <a:p>
            <a:pPr marL="0" indent="0">
              <a:buNone/>
            </a:pPr>
            <a:r>
              <a:rPr lang="en-US" b="1" dirty="0"/>
              <a:t>Connect job seekers with employers </a:t>
            </a:r>
          </a:p>
          <a:p>
            <a:r>
              <a:rPr lang="en-US" dirty="0"/>
              <a:t>Give employers easy access to the skilled workforce they need through shortened time from credential to employment and integrating work-based learning into more opportunities for job seekers</a:t>
            </a:r>
          </a:p>
        </p:txBody>
      </p:sp>
    </p:spTree>
    <p:extLst>
      <p:ext uri="{BB962C8B-B14F-4D97-AF65-F5344CB8AC3E}">
        <p14:creationId xmlns:p14="http://schemas.microsoft.com/office/powerpoint/2010/main" val="70264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Illinois’ Apprenticeship Priorities</a:t>
            </a:r>
          </a:p>
        </p:txBody>
      </p:sp>
      <p:sp>
        <p:nvSpPr>
          <p:cNvPr id="3" name="Content Placeholder 2"/>
          <p:cNvSpPr>
            <a:spLocks noGrp="1"/>
          </p:cNvSpPr>
          <p:nvPr>
            <p:ph idx="1"/>
          </p:nvPr>
        </p:nvSpPr>
        <p:spPr/>
        <p:txBody>
          <a:bodyPr>
            <a:normAutofit/>
          </a:bodyPr>
          <a:lstStyle/>
          <a:p>
            <a:r>
              <a:rPr lang="en-US" dirty="0"/>
              <a:t>The Illinois Workforce Innovation Board’s (IWIB) Apprenticeship Committee</a:t>
            </a:r>
          </a:p>
          <a:p>
            <a:pPr lvl="1"/>
            <a:r>
              <a:rPr lang="en-US" dirty="0"/>
              <a:t>Fully integrate apprenticeship into state workforce development, education, and economic development strategies and programs; </a:t>
            </a:r>
          </a:p>
          <a:p>
            <a:pPr lvl="1"/>
            <a:r>
              <a:rPr lang="en-US" dirty="0"/>
              <a:t>Support the rapid development of new registered apprenticeship programs and/or the significant expansion of existing registered programs; </a:t>
            </a:r>
          </a:p>
          <a:p>
            <a:pPr lvl="1"/>
            <a:r>
              <a:rPr lang="en-US" dirty="0"/>
              <a:t>Support the development and recruitment of a diverse pipeline of apprentices; and/or </a:t>
            </a:r>
          </a:p>
          <a:p>
            <a:pPr lvl="1"/>
            <a:r>
              <a:rPr lang="en-US" dirty="0"/>
              <a:t>Build state capacity to make it easier for industry to start registered apprenticeship programs and for apprentices to access opportunities.</a:t>
            </a:r>
          </a:p>
          <a:p>
            <a:endParaRPr lang="en-US" dirty="0"/>
          </a:p>
        </p:txBody>
      </p:sp>
    </p:spTree>
    <p:extLst>
      <p:ext uri="{BB962C8B-B14F-4D97-AF65-F5344CB8AC3E}">
        <p14:creationId xmlns:p14="http://schemas.microsoft.com/office/powerpoint/2010/main" val="173902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Moving Forward</a:t>
            </a:r>
          </a:p>
        </p:txBody>
      </p:sp>
      <p:sp>
        <p:nvSpPr>
          <p:cNvPr id="3" name="Content Placeholder 2"/>
          <p:cNvSpPr>
            <a:spLocks noGrp="1"/>
          </p:cNvSpPr>
          <p:nvPr>
            <p:ph idx="1"/>
          </p:nvPr>
        </p:nvSpPr>
        <p:spPr>
          <a:xfrm>
            <a:off x="838200" y="1761067"/>
            <a:ext cx="10515600" cy="4876800"/>
          </a:xfrm>
        </p:spPr>
        <p:txBody>
          <a:bodyPr>
            <a:normAutofit/>
          </a:bodyPr>
          <a:lstStyle/>
          <a:p>
            <a:pPr lvl="0"/>
            <a:r>
              <a:rPr lang="en-US" b="1" dirty="0"/>
              <a:t>May – December 2019 - Conduct webinars to introduce and educate workforce development and education professionals on how to support employers and apprentices to successfully expand apprenticeship</a:t>
            </a:r>
            <a:endParaRPr lang="en-US" dirty="0"/>
          </a:p>
          <a:p>
            <a:pPr marL="0" indent="0">
              <a:buNone/>
            </a:pPr>
            <a:endParaRPr lang="en-US" dirty="0"/>
          </a:p>
          <a:p>
            <a:pPr lvl="0"/>
            <a:r>
              <a:rPr lang="en-US" b="1" dirty="0"/>
              <a:t>July 2019 – Conduct In-Person, Regional Discussions with Employers</a:t>
            </a:r>
            <a:endParaRPr lang="en-US" dirty="0"/>
          </a:p>
          <a:p>
            <a:pPr marL="0" indent="0">
              <a:buNone/>
            </a:pPr>
            <a:r>
              <a:rPr lang="en-US" dirty="0"/>
              <a:t> </a:t>
            </a:r>
          </a:p>
          <a:p>
            <a:pPr lvl="0"/>
            <a:r>
              <a:rPr lang="en-US" b="1" dirty="0"/>
              <a:t>2019 -2020 – Launch/support Regional Apprenticeship Partnerships in local areas to include employers, training providers, educators, workforce professionals, LWIAs, unions, and supportive service providers. </a:t>
            </a:r>
            <a:r>
              <a:rPr lang="en-US" b="1" i="1" dirty="0"/>
              <a:t>Below are possible ways to participate: </a:t>
            </a:r>
            <a:endParaRPr lang="en-US" dirty="0"/>
          </a:p>
          <a:p>
            <a:endParaRPr lang="en-US" dirty="0"/>
          </a:p>
        </p:txBody>
      </p:sp>
    </p:spTree>
    <p:extLst>
      <p:ext uri="{BB962C8B-B14F-4D97-AF65-F5344CB8AC3E}">
        <p14:creationId xmlns:p14="http://schemas.microsoft.com/office/powerpoint/2010/main" val="357329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Agenda</a:t>
            </a:r>
          </a:p>
        </p:txBody>
      </p:sp>
      <p:sp>
        <p:nvSpPr>
          <p:cNvPr id="7" name="Content Placeholder 6"/>
          <p:cNvSpPr>
            <a:spLocks noGrp="1"/>
          </p:cNvSpPr>
          <p:nvPr>
            <p:ph idx="1"/>
          </p:nvPr>
        </p:nvSpPr>
        <p:spPr/>
        <p:txBody>
          <a:bodyPr/>
          <a:lstStyle/>
          <a:p>
            <a:pPr marL="285750" indent="-285750">
              <a:buFont typeface="Arial" panose="020B0604020202020204" pitchFamily="34" charset="0"/>
              <a:buChar char="•"/>
            </a:pPr>
            <a:r>
              <a:rPr lang="en-US" sz="1600" dirty="0"/>
              <a:t>Aon Apprenticeship Program Overview</a:t>
            </a:r>
          </a:p>
          <a:p>
            <a:pPr marL="285750" indent="-285750">
              <a:buFont typeface="Arial" panose="020B0604020202020204" pitchFamily="34" charset="0"/>
              <a:buChar char="•"/>
            </a:pPr>
            <a:r>
              <a:rPr lang="en-US" sz="1600" dirty="0"/>
              <a:t>Recruitment Process &amp; Timeline </a:t>
            </a:r>
          </a:p>
          <a:p>
            <a:pPr marL="285750" indent="-285750">
              <a:buFont typeface="Arial" panose="020B0604020202020204" pitchFamily="34" charset="0"/>
              <a:buChar char="•"/>
            </a:pPr>
            <a:r>
              <a:rPr lang="en-US" sz="1600" dirty="0"/>
              <a:t>Chicago Apprentice Network </a:t>
            </a:r>
          </a:p>
          <a:p>
            <a:pPr marL="285750" indent="-285750">
              <a:buFont typeface="Arial" panose="020B0604020202020204" pitchFamily="34" charset="0"/>
              <a:buChar char="•"/>
            </a:pPr>
            <a:r>
              <a:rPr lang="en-US" sz="1600" dirty="0"/>
              <a:t>Apprenticeship 2020 (A2020)</a:t>
            </a:r>
          </a:p>
          <a:p>
            <a:pPr marL="285750" indent="-285750">
              <a:buFont typeface="Arial" panose="020B0604020202020204" pitchFamily="34" charset="0"/>
              <a:buChar char="•"/>
            </a:pPr>
            <a:r>
              <a:rPr lang="en-US" sz="1600" dirty="0"/>
              <a:t>Q&amp;A</a:t>
            </a:r>
          </a:p>
        </p:txBody>
      </p:sp>
    </p:spTree>
    <p:extLst>
      <p:ext uri="{BB962C8B-B14F-4D97-AF65-F5344CB8AC3E}">
        <p14:creationId xmlns:p14="http://schemas.microsoft.com/office/powerpoint/2010/main" val="18200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Aon Apprenticeship Program Overview</a:t>
            </a:r>
          </a:p>
        </p:txBody>
      </p:sp>
    </p:spTree>
    <p:extLst>
      <p:ext uri="{BB962C8B-B14F-4D97-AF65-F5344CB8AC3E}">
        <p14:creationId xmlns:p14="http://schemas.microsoft.com/office/powerpoint/2010/main" val="41970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Apprenticeships: Why Aon is investing now </a:t>
            </a:r>
          </a:p>
        </p:txBody>
      </p:sp>
      <p:sp>
        <p:nvSpPr>
          <p:cNvPr id="3" name="TextBox 2"/>
          <p:cNvSpPr txBox="1"/>
          <p:nvPr/>
        </p:nvSpPr>
        <p:spPr>
          <a:xfrm>
            <a:off x="1905000" y="1524000"/>
            <a:ext cx="7988864" cy="357020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Aon’s Apprenticeship program signifies the evolution of our talent strategy:</a:t>
            </a:r>
          </a:p>
          <a:p>
            <a:pPr marL="742950" lvl="1" indent="-285750">
              <a:buFont typeface="Arial" panose="020B0604020202020204" pitchFamily="34" charset="0"/>
              <a:buChar char="•"/>
            </a:pPr>
            <a:r>
              <a:rPr lang="en-US" sz="1600" dirty="0"/>
              <a:t>We are diversifying our Talent strategy and connecting with a wider pool of prospective colleagues earlier in their career.</a:t>
            </a:r>
          </a:p>
          <a:p>
            <a:pPr marL="742950" lvl="1" indent="-285750">
              <a:buFont typeface="Arial" panose="020B0604020202020204" pitchFamily="34" charset="0"/>
              <a:buChar char="•"/>
            </a:pPr>
            <a:r>
              <a:rPr lang="en-US" sz="1600" dirty="0"/>
              <a:t>We cultivate future talent through on-the-job training and development that is specific to our talent needs.</a:t>
            </a:r>
          </a:p>
          <a:p>
            <a:pPr marL="742950" lvl="1" indent="-285750">
              <a:buFont typeface="Arial" panose="020B0604020202020204" pitchFamily="34" charset="0"/>
              <a:buChar char="•"/>
            </a:pPr>
            <a:r>
              <a:rPr lang="en-US" sz="1600" dirty="0"/>
              <a:t>We develop a talent pipeline for roles that don’t necessarily require a four-year bachelor’s degree.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In the UK, we’ve seen retention for former apprentices at a higher rate than Aon’s average retention rate for similar roles, which were filled by non apprentices. This engagement to organization can be attributed to the unique investment relationship between Aon and the apprentice.</a:t>
            </a:r>
          </a:p>
          <a:p>
            <a:r>
              <a:rPr lang="en-US" sz="1600" dirty="0"/>
              <a:t>  </a:t>
            </a:r>
          </a:p>
          <a:p>
            <a:endParaRPr lang="en-US" dirty="0"/>
          </a:p>
        </p:txBody>
      </p:sp>
    </p:spTree>
    <p:extLst>
      <p:ext uri="{BB962C8B-B14F-4D97-AF65-F5344CB8AC3E}">
        <p14:creationId xmlns:p14="http://schemas.microsoft.com/office/powerpoint/2010/main" val="4739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details </a:t>
            </a:r>
          </a:p>
        </p:txBody>
      </p:sp>
      <p:sp>
        <p:nvSpPr>
          <p:cNvPr id="3" name="Content Placeholder 2"/>
          <p:cNvSpPr>
            <a:spLocks noGrp="1"/>
          </p:cNvSpPr>
          <p:nvPr>
            <p:ph idx="1"/>
          </p:nvPr>
        </p:nvSpPr>
        <p:spPr>
          <a:xfrm>
            <a:off x="1981200" y="1144588"/>
            <a:ext cx="3886200" cy="4951412"/>
          </a:xfrm>
        </p:spPr>
        <p:txBody>
          <a:bodyPr>
            <a:normAutofit fontScale="70000" lnSpcReduction="20000"/>
          </a:bodyPr>
          <a:lstStyle/>
          <a:p>
            <a:r>
              <a:rPr lang="en-US" dirty="0"/>
              <a:t>Two Year Program	</a:t>
            </a:r>
          </a:p>
          <a:p>
            <a:pPr lvl="1"/>
            <a:r>
              <a:rPr lang="en-US" dirty="0"/>
              <a:t>Guaranteed position at Aon at the conclusion of the program</a:t>
            </a:r>
          </a:p>
          <a:p>
            <a:r>
              <a:rPr lang="en-US" dirty="0"/>
              <a:t>Full-time Compensation (40 hours/week)</a:t>
            </a:r>
          </a:p>
          <a:p>
            <a:pPr lvl="1"/>
            <a:r>
              <a:rPr lang="en-US" dirty="0"/>
              <a:t>28-32 hours at Aon per week</a:t>
            </a:r>
          </a:p>
          <a:p>
            <a:pPr lvl="1"/>
            <a:r>
              <a:rPr lang="en-US" dirty="0"/>
              <a:t>8-12 hours of class per week</a:t>
            </a:r>
          </a:p>
          <a:p>
            <a:r>
              <a:rPr lang="en-US" dirty="0"/>
              <a:t>Full Employee Benefits</a:t>
            </a:r>
          </a:p>
          <a:p>
            <a:r>
              <a:rPr lang="en-US" dirty="0"/>
              <a:t>Paid Tuition Benefit in pursuance of Associate’s Degree </a:t>
            </a:r>
          </a:p>
          <a:p>
            <a:pPr lvl="1"/>
            <a:r>
              <a:rPr lang="en-US" dirty="0"/>
              <a:t>Either at Harold Washington College or Harper College</a:t>
            </a:r>
          </a:p>
          <a:p>
            <a:pPr lvl="1"/>
            <a:r>
              <a:rPr lang="en-US" dirty="0"/>
              <a:t>Business degree with track-specific classes (Insurance, HR, or Technology)</a:t>
            </a:r>
          </a:p>
          <a:p>
            <a:r>
              <a:rPr lang="en-US" dirty="0"/>
              <a:t>Department of Labors Certified Insurance Apprentice status</a:t>
            </a:r>
          </a:p>
          <a:p>
            <a:pPr marL="0" indent="0">
              <a:buNone/>
            </a:pPr>
            <a:endParaRPr lang="en-US" dirty="0"/>
          </a:p>
          <a:p>
            <a:endParaRPr lang="en-US" dirty="0"/>
          </a:p>
          <a:p>
            <a:endParaRPr lang="en-US" dirty="0"/>
          </a:p>
        </p:txBody>
      </p:sp>
      <p:grpSp>
        <p:nvGrpSpPr>
          <p:cNvPr id="5" name="Group 4"/>
          <p:cNvGrpSpPr/>
          <p:nvPr/>
        </p:nvGrpSpPr>
        <p:grpSpPr>
          <a:xfrm>
            <a:off x="8060302" y="953883"/>
            <a:ext cx="1596494" cy="1835050"/>
            <a:chOff x="3725034" y="589"/>
            <a:chExt cx="1596494" cy="1835050"/>
          </a:xfrm>
        </p:grpSpPr>
        <p:sp>
          <p:nvSpPr>
            <p:cNvPr id="22" name="Hexagon 21"/>
            <p:cNvSpPr/>
            <p:nvPr/>
          </p:nvSpPr>
          <p:spPr>
            <a:xfrm rot="5400000">
              <a:off x="3605756" y="119867"/>
              <a:ext cx="1835050" cy="1596494"/>
            </a:xfrm>
            <a:prstGeom prst="hexagon">
              <a:avLst>
                <a:gd name="adj" fmla="val 25000"/>
                <a:gd name="vf" fmla="val 115470"/>
              </a:avLst>
            </a:pr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Hexagon 4"/>
            <p:cNvSpPr/>
            <p:nvPr/>
          </p:nvSpPr>
          <p:spPr>
            <a:xfrm>
              <a:off x="3973821" y="286551"/>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endParaRPr lang="en-US" sz="1600" b="1" dirty="0">
                <a:solidFill>
                  <a:srgbClr val="FFFFFF"/>
                </a:solidFill>
              </a:endParaRPr>
            </a:p>
          </p:txBody>
        </p:sp>
      </p:grpSp>
      <p:grpSp>
        <p:nvGrpSpPr>
          <p:cNvPr id="6" name="Group 5"/>
          <p:cNvGrpSpPr/>
          <p:nvPr/>
        </p:nvGrpSpPr>
        <p:grpSpPr>
          <a:xfrm>
            <a:off x="6336089" y="953883"/>
            <a:ext cx="1596494" cy="1835050"/>
            <a:chOff x="2000821" y="589"/>
            <a:chExt cx="1596494" cy="1835050"/>
          </a:xfrm>
        </p:grpSpPr>
        <p:sp>
          <p:nvSpPr>
            <p:cNvPr id="20" name="Hexagon 19"/>
            <p:cNvSpPr/>
            <p:nvPr/>
          </p:nvSpPr>
          <p:spPr>
            <a:xfrm rot="5400000">
              <a:off x="1881543" y="119867"/>
              <a:ext cx="1835050" cy="1596494"/>
            </a:xfrm>
            <a:prstGeom prst="hexagon">
              <a:avLst>
                <a:gd name="adj" fmla="val 25000"/>
                <a:gd name="vf" fmla="val 115470"/>
              </a:avLst>
            </a:pr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Hexagon 6"/>
            <p:cNvSpPr/>
            <p:nvPr/>
          </p:nvSpPr>
          <p:spPr>
            <a:xfrm>
              <a:off x="2249608" y="286551"/>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sz="1600" b="1" dirty="0">
                  <a:solidFill>
                    <a:srgbClr val="FFFFFF"/>
                  </a:solidFill>
                </a:rPr>
                <a:t>Two Year program</a:t>
              </a:r>
            </a:p>
          </p:txBody>
        </p:sp>
      </p:grpSp>
      <p:grpSp>
        <p:nvGrpSpPr>
          <p:cNvPr id="7" name="Group 6"/>
          <p:cNvGrpSpPr/>
          <p:nvPr/>
        </p:nvGrpSpPr>
        <p:grpSpPr>
          <a:xfrm>
            <a:off x="7194892" y="2511474"/>
            <a:ext cx="1596494" cy="1835050"/>
            <a:chOff x="2859624" y="1558180"/>
            <a:chExt cx="1596494" cy="1835050"/>
          </a:xfrm>
        </p:grpSpPr>
        <p:sp>
          <p:nvSpPr>
            <p:cNvPr id="18" name="Hexagon 17"/>
            <p:cNvSpPr/>
            <p:nvPr/>
          </p:nvSpPr>
          <p:spPr>
            <a:xfrm rot="5400000">
              <a:off x="2740346" y="1677458"/>
              <a:ext cx="1835050" cy="1596494"/>
            </a:xfrm>
            <a:prstGeom prst="hexagon">
              <a:avLst>
                <a:gd name="adj" fmla="val 25000"/>
                <a:gd name="vf" fmla="val 115470"/>
              </a:avLst>
            </a:pr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Hexagon 8"/>
            <p:cNvSpPr/>
            <p:nvPr/>
          </p:nvSpPr>
          <p:spPr>
            <a:xfrm>
              <a:off x="3108411" y="1844142"/>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sz="1600" b="1" dirty="0">
                  <a:solidFill>
                    <a:srgbClr val="FFFFFF"/>
                  </a:solidFill>
                </a:rPr>
                <a:t>On-the-job training</a:t>
              </a:r>
            </a:p>
          </p:txBody>
        </p:sp>
      </p:grpSp>
      <p:grpSp>
        <p:nvGrpSpPr>
          <p:cNvPr id="8" name="Group 7"/>
          <p:cNvGrpSpPr/>
          <p:nvPr/>
        </p:nvGrpSpPr>
        <p:grpSpPr>
          <a:xfrm>
            <a:off x="8919106" y="2511474"/>
            <a:ext cx="1596494" cy="1835050"/>
            <a:chOff x="4583838" y="1558180"/>
            <a:chExt cx="1596494" cy="1835050"/>
          </a:xfrm>
        </p:grpSpPr>
        <p:sp>
          <p:nvSpPr>
            <p:cNvPr id="16" name="Hexagon 15"/>
            <p:cNvSpPr/>
            <p:nvPr/>
          </p:nvSpPr>
          <p:spPr>
            <a:xfrm rot="5400000">
              <a:off x="4464560" y="1677458"/>
              <a:ext cx="1835050" cy="1596494"/>
            </a:xfrm>
            <a:prstGeom prst="hexagon">
              <a:avLst>
                <a:gd name="adj" fmla="val 25000"/>
                <a:gd name="vf" fmla="val 115470"/>
              </a:avLst>
            </a:pr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Hexagon 10"/>
            <p:cNvSpPr/>
            <p:nvPr/>
          </p:nvSpPr>
          <p:spPr>
            <a:xfrm>
              <a:off x="4832625" y="1844142"/>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sz="1600" b="1" dirty="0">
                  <a:solidFill>
                    <a:srgbClr val="FFFFFF"/>
                  </a:solidFill>
                </a:rPr>
                <a:t>Paid tuition</a:t>
              </a:r>
            </a:p>
          </p:txBody>
        </p:sp>
      </p:grpSp>
      <p:grpSp>
        <p:nvGrpSpPr>
          <p:cNvPr id="9" name="Group 8"/>
          <p:cNvGrpSpPr/>
          <p:nvPr/>
        </p:nvGrpSpPr>
        <p:grpSpPr>
          <a:xfrm>
            <a:off x="8060302" y="4091922"/>
            <a:ext cx="1596494" cy="1835050"/>
            <a:chOff x="3725034" y="3138628"/>
            <a:chExt cx="1596494" cy="1835050"/>
          </a:xfrm>
        </p:grpSpPr>
        <p:sp>
          <p:nvSpPr>
            <p:cNvPr id="14" name="Hexagon 13"/>
            <p:cNvSpPr/>
            <p:nvPr/>
          </p:nvSpPr>
          <p:spPr>
            <a:xfrm rot="5400000">
              <a:off x="3605756" y="3257906"/>
              <a:ext cx="1835050" cy="1596494"/>
            </a:xfrm>
            <a:prstGeom prst="hexagon">
              <a:avLst>
                <a:gd name="adj" fmla="val 25000"/>
                <a:gd name="vf" fmla="val 115470"/>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Hexagon 12"/>
            <p:cNvSpPr/>
            <p:nvPr/>
          </p:nvSpPr>
          <p:spPr>
            <a:xfrm>
              <a:off x="3973821" y="3401734"/>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711200">
                <a:lnSpc>
                  <a:spcPct val="90000"/>
                </a:lnSpc>
                <a:spcBef>
                  <a:spcPct val="0"/>
                </a:spcBef>
                <a:spcAft>
                  <a:spcPct val="35000"/>
                </a:spcAft>
              </a:pPr>
              <a:r>
                <a:rPr lang="en-US" sz="1600" b="1" dirty="0">
                  <a:solidFill>
                    <a:srgbClr val="FFFFFF"/>
                  </a:solidFill>
                </a:rPr>
                <a:t>Full Employee Benefits</a:t>
              </a:r>
            </a:p>
          </p:txBody>
        </p:sp>
      </p:grpSp>
      <p:sp>
        <p:nvSpPr>
          <p:cNvPr id="10" name="Rectangle 9"/>
          <p:cNvSpPr/>
          <p:nvPr/>
        </p:nvSpPr>
        <p:spPr>
          <a:xfrm flipH="1" flipV="1">
            <a:off x="8258260" y="4963733"/>
            <a:ext cx="45729" cy="457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6336089" y="4069066"/>
            <a:ext cx="1596494" cy="1835050"/>
            <a:chOff x="2000821" y="3115772"/>
            <a:chExt cx="1596494" cy="1835050"/>
          </a:xfrm>
        </p:grpSpPr>
        <p:sp>
          <p:nvSpPr>
            <p:cNvPr id="12" name="Hexagon 11"/>
            <p:cNvSpPr/>
            <p:nvPr/>
          </p:nvSpPr>
          <p:spPr>
            <a:xfrm rot="5400000">
              <a:off x="1881543" y="3235050"/>
              <a:ext cx="1835050" cy="1596494"/>
            </a:xfrm>
            <a:prstGeom prst="hexagon">
              <a:avLst>
                <a:gd name="adj" fmla="val 25000"/>
                <a:gd name="vf" fmla="val 115470"/>
              </a:avLst>
            </a:pr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Hexagon 15"/>
            <p:cNvSpPr/>
            <p:nvPr/>
          </p:nvSpPr>
          <p:spPr>
            <a:xfrm>
              <a:off x="2249608" y="3401734"/>
              <a:ext cx="1098920" cy="1263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sz="1600" b="1" dirty="0">
                  <a:solidFill>
                    <a:srgbClr val="FFFFFF"/>
                  </a:solidFill>
                </a:rPr>
                <a:t>Manager &amp; Mentor</a:t>
              </a:r>
            </a:p>
          </p:txBody>
        </p:sp>
      </p:grpSp>
      <p:sp>
        <p:nvSpPr>
          <p:cNvPr id="4" name="Rectangle 3"/>
          <p:cNvSpPr/>
          <p:nvPr/>
        </p:nvSpPr>
        <p:spPr>
          <a:xfrm>
            <a:off x="8060302" y="1603643"/>
            <a:ext cx="1596494" cy="535531"/>
          </a:xfrm>
          <a:prstGeom prst="rect">
            <a:avLst/>
          </a:prstGeom>
        </p:spPr>
        <p:txBody>
          <a:bodyPr wrap="square">
            <a:spAutoFit/>
          </a:bodyPr>
          <a:lstStyle/>
          <a:p>
            <a:pPr algn="ctr" defTabSz="711200">
              <a:lnSpc>
                <a:spcPct val="90000"/>
              </a:lnSpc>
              <a:spcBef>
                <a:spcPct val="0"/>
              </a:spcBef>
              <a:spcAft>
                <a:spcPct val="35000"/>
              </a:spcAft>
            </a:pPr>
            <a:r>
              <a:rPr lang="en-US" sz="1600" b="1" dirty="0">
                <a:solidFill>
                  <a:srgbClr val="FFFFFF"/>
                </a:solidFill>
              </a:rPr>
              <a:t>Full-time compensation</a:t>
            </a:r>
          </a:p>
        </p:txBody>
      </p:sp>
    </p:spTree>
    <p:extLst>
      <p:ext uri="{BB962C8B-B14F-4D97-AF65-F5344CB8AC3E}">
        <p14:creationId xmlns:p14="http://schemas.microsoft.com/office/powerpoint/2010/main" val="396826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2</MainCategory>
    <Site xmlns="9352c220-c5aa-4176-b310-478a54cdcce0">
      <Value>1</Value>
    </Site>
    <SubCategory xmlns="9352c220-c5aa-4176-b310-478a54cdcce0">4</SubCategory>
    <SkillLevel xmlns="9352c220-c5aa-4176-b310-478a54cdcce0">
      <Value>All Levels</Value>
    </SkillLevel>
    <Audience xmlns="9352c220-c5aa-4176-b310-478a54cdcce0">
      <Value>3</Value>
      <Value>2</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Informational</Value>
    </DocumentType>
    <TaxCatchAll xmlns="6e83a1a5-9dab-4521-85db-ea3c8196acb3"/>
    <Description0 xmlns="9352c220-c5aa-4176-b310-478a54cdcce0">Illinois Apprentice Network PPT from Aon Webinar on 6.4.19</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D0424259-BD2F-47FE-AB15-D2286A0DCBBC}"/>
</file>

<file path=customXml/itemProps2.xml><?xml version="1.0" encoding="utf-8"?>
<ds:datastoreItem xmlns:ds="http://schemas.openxmlformats.org/officeDocument/2006/customXml" ds:itemID="{E83C8E71-FA47-4D19-9693-9F852C7D5B37}"/>
</file>

<file path=customXml/itemProps3.xml><?xml version="1.0" encoding="utf-8"?>
<ds:datastoreItem xmlns:ds="http://schemas.openxmlformats.org/officeDocument/2006/customXml" ds:itemID="{677FE85F-B9F0-48AA-97B3-F868949B5D0A}"/>
</file>

<file path=docProps/app.xml><?xml version="1.0" encoding="utf-8"?>
<Properties xmlns="http://schemas.openxmlformats.org/officeDocument/2006/extended-properties" xmlns:vt="http://schemas.openxmlformats.org/officeDocument/2006/docPropsVTypes">
  <TotalTime>1678</TotalTime>
  <Words>883</Words>
  <Application>Microsoft Office PowerPoint</Application>
  <PresentationFormat>Widescreen</PresentationFormat>
  <Paragraphs>122</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Graphik</vt:lpstr>
      <vt:lpstr>Wingdings</vt:lpstr>
      <vt:lpstr>Office Theme</vt:lpstr>
      <vt:lpstr>Acrobat Document</vt:lpstr>
      <vt:lpstr>Illinois  Apprentice Network</vt:lpstr>
      <vt:lpstr>Executive Order 2019-03</vt:lpstr>
      <vt:lpstr>Agenda for Workforce Development and Job Creation</vt:lpstr>
      <vt:lpstr>Illinois’ Apprenticeship Priorities</vt:lpstr>
      <vt:lpstr>Moving Forward</vt:lpstr>
      <vt:lpstr>Agenda</vt:lpstr>
      <vt:lpstr>Aon Apprenticeship Program Overview</vt:lpstr>
      <vt:lpstr>Apprenticeships: Why Aon is investing now </vt:lpstr>
      <vt:lpstr>Program details </vt:lpstr>
      <vt:lpstr>Programmatic Elements </vt:lpstr>
      <vt:lpstr>Recruitment Overview &amp; Timeline </vt:lpstr>
      <vt:lpstr>What we look for in candidates</vt:lpstr>
      <vt:lpstr>2018 Recruitment Process</vt:lpstr>
      <vt:lpstr>PowerPoint Presentation</vt:lpstr>
      <vt:lpstr>Chicago Apprentice Network- Vision, Goals</vt:lpstr>
      <vt:lpstr>Chicago Apprentice Network- Momentum</vt:lpstr>
      <vt:lpstr>PowerPoint Presentation</vt:lpstr>
      <vt:lpstr>Chicago Apprentice Network - How it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Apprentice Network</dc:title>
  <dc:creator>Jessica Betz</dc:creator>
  <cp:keywords/>
  <cp:lastModifiedBy>David Garvey</cp:lastModifiedBy>
  <cp:revision>20</cp:revision>
  <dcterms:created xsi:type="dcterms:W3CDTF">2017-04-24T20:34:09Z</dcterms:created>
  <dcterms:modified xsi:type="dcterms:W3CDTF">2019-06-10T18:27:52Z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